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25"/>
  </p:notesMasterIdLst>
  <p:sldIdLst>
    <p:sldId id="345" r:id="rId3"/>
    <p:sldId id="346" r:id="rId4"/>
    <p:sldId id="358" r:id="rId5"/>
    <p:sldId id="330" r:id="rId6"/>
    <p:sldId id="331" r:id="rId7"/>
    <p:sldId id="353" r:id="rId8"/>
    <p:sldId id="354" r:id="rId9"/>
    <p:sldId id="352" r:id="rId10"/>
    <p:sldId id="332" r:id="rId11"/>
    <p:sldId id="342" r:id="rId12"/>
    <p:sldId id="334" r:id="rId13"/>
    <p:sldId id="335" r:id="rId14"/>
    <p:sldId id="356" r:id="rId15"/>
    <p:sldId id="337" r:id="rId16"/>
    <p:sldId id="343" r:id="rId17"/>
    <p:sldId id="355" r:id="rId18"/>
    <p:sldId id="351" r:id="rId19"/>
    <p:sldId id="350" r:id="rId20"/>
    <p:sldId id="339" r:id="rId21"/>
    <p:sldId id="344" r:id="rId22"/>
    <p:sldId id="340" r:id="rId23"/>
    <p:sldId id="31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9B0001"/>
    <a:srgbClr val="FF2600"/>
    <a:srgbClr val="ED989D"/>
    <a:srgbClr val="EDA1A2"/>
    <a:srgbClr val="EDAEB5"/>
    <a:srgbClr val="FF85FF"/>
    <a:srgbClr val="FF8AD8"/>
    <a:srgbClr val="903CD0"/>
    <a:srgbClr val="D3A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9" autoAdjust="0"/>
    <p:restoredTop sz="84780" autoAdjust="0"/>
  </p:normalViewPr>
  <p:slideViewPr>
    <p:cSldViewPr>
      <p:cViewPr varScale="1">
        <p:scale>
          <a:sx n="72" d="100"/>
          <a:sy n="72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7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BD843-BAE5-4A52-B4E6-71413E0237E3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0F092-22F4-4779-97E2-94D81B972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97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B1ACB-70DE-524E-B884-3F70FD6ACD6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0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AE694-D557-4D61-B962-FBCB4AC6761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466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0F092-22F4-4779-97E2-94D81B972A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50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0F092-22F4-4779-97E2-94D81B972A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39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AE694-D557-4D61-B962-FBCB4AC6761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4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0F092-22F4-4779-97E2-94D81B972A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38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410B2-E7D8-49C8-BC4B-D388D4671E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14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AE694-D557-4D61-B962-FBCB4AC6761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839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AE694-D557-4D61-B962-FBCB4AC6761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874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AE694-D557-4D61-B962-FBCB4AC6761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506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AE694-D557-4D61-B962-FBCB4AC6761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81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AE694-D557-4D61-B962-FBCB4AC6761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52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05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4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1650" y="912815"/>
            <a:ext cx="1943100" cy="5183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2350" y="912815"/>
            <a:ext cx="5676900" cy="5183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44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D5B6-8FEB-C244-82D9-92F98136DC7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D5B6-8FEB-C244-82D9-92F98136DC7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096000"/>
            <a:ext cx="20574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3A33E327-7194-4433-BAC7-787A36A596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D5B6-8FEB-C244-82D9-92F98136DC7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D5B6-8FEB-C244-82D9-92F98136DC7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D5B6-8FEB-C244-82D9-92F98136DC7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D5B6-8FEB-C244-82D9-92F98136DC7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228AD9DF-58DF-A946-82D9-3DA06EC5DF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D5B6-8FEB-C244-82D9-92F98136DC7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D5B6-8FEB-C244-82D9-92F98136DC7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096002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3A33E327-7194-4433-BAC7-787A36A596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181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D5B6-8FEB-C244-82D9-92F98136DC7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D5B6-8FEB-C244-82D9-92F98136DC7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D5B6-8FEB-C244-82D9-92F98136DC7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127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235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7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07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7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183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875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078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2350" y="912815"/>
            <a:ext cx="77724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pic>
        <p:nvPicPr>
          <p:cNvPr id="3" name="Picture 2" descr="footerYWCCv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7900"/>
            <a:ext cx="9144000" cy="8001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3552" y="60928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5707F60-8CA2-48C2-875F-3909B3C2A7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64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0D5B6-8FEB-C244-82D9-92F98136DC7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07F60-8CA2-48C2-875F-3909B3C2A7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ooterYWCCv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7900"/>
            <a:ext cx="91440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9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cs.njit.edu/~borcea/avatar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18" Type="http://schemas.openxmlformats.org/officeDocument/2006/relationships/image" Target="../media/image18.png"/><Relationship Id="rId26" Type="http://schemas.openxmlformats.org/officeDocument/2006/relationships/image" Target="../media/image26.emf"/><Relationship Id="rId39" Type="http://schemas.openxmlformats.org/officeDocument/2006/relationships/image" Target="../media/image39.emf"/><Relationship Id="rId3" Type="http://schemas.openxmlformats.org/officeDocument/2006/relationships/image" Target="../media/image3.png"/><Relationship Id="rId21" Type="http://schemas.openxmlformats.org/officeDocument/2006/relationships/image" Target="../media/image21.emf"/><Relationship Id="rId34" Type="http://schemas.openxmlformats.org/officeDocument/2006/relationships/image" Target="../media/image34.emf"/><Relationship Id="rId42" Type="http://schemas.openxmlformats.org/officeDocument/2006/relationships/image" Target="../media/image42.emf"/><Relationship Id="rId47" Type="http://schemas.openxmlformats.org/officeDocument/2006/relationships/image" Target="../media/image47.emf"/><Relationship Id="rId7" Type="http://schemas.openxmlformats.org/officeDocument/2006/relationships/image" Target="../media/image7.emf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emf"/><Relationship Id="rId33" Type="http://schemas.openxmlformats.org/officeDocument/2006/relationships/image" Target="../media/image33.emf"/><Relationship Id="rId38" Type="http://schemas.openxmlformats.org/officeDocument/2006/relationships/image" Target="../media/image38.emf"/><Relationship Id="rId46" Type="http://schemas.openxmlformats.org/officeDocument/2006/relationships/image" Target="../media/image46.emf"/><Relationship Id="rId2" Type="http://schemas.openxmlformats.org/officeDocument/2006/relationships/image" Target="../media/image2.emf"/><Relationship Id="rId16" Type="http://schemas.openxmlformats.org/officeDocument/2006/relationships/image" Target="../media/image16.png"/><Relationship Id="rId20" Type="http://schemas.openxmlformats.org/officeDocument/2006/relationships/image" Target="../media/image20.emf"/><Relationship Id="rId29" Type="http://schemas.openxmlformats.org/officeDocument/2006/relationships/image" Target="../media/image29.png"/><Relationship Id="rId41" Type="http://schemas.openxmlformats.org/officeDocument/2006/relationships/image" Target="../media/image4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24" Type="http://schemas.openxmlformats.org/officeDocument/2006/relationships/image" Target="../media/image24.emf"/><Relationship Id="rId32" Type="http://schemas.openxmlformats.org/officeDocument/2006/relationships/image" Target="../media/image32.emf"/><Relationship Id="rId37" Type="http://schemas.openxmlformats.org/officeDocument/2006/relationships/image" Target="../media/image37.emf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" Type="http://schemas.openxmlformats.org/officeDocument/2006/relationships/image" Target="../media/image5.emf"/><Relationship Id="rId15" Type="http://schemas.openxmlformats.org/officeDocument/2006/relationships/image" Target="../media/image15.png"/><Relationship Id="rId23" Type="http://schemas.openxmlformats.org/officeDocument/2006/relationships/image" Target="../media/image23.emf"/><Relationship Id="rId28" Type="http://schemas.openxmlformats.org/officeDocument/2006/relationships/image" Target="../media/image28.emf"/><Relationship Id="rId36" Type="http://schemas.openxmlformats.org/officeDocument/2006/relationships/image" Target="../media/image36.emf"/><Relationship Id="rId10" Type="http://schemas.openxmlformats.org/officeDocument/2006/relationships/image" Target="../media/image10.emf"/><Relationship Id="rId19" Type="http://schemas.openxmlformats.org/officeDocument/2006/relationships/image" Target="../media/image19.emf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4" Type="http://schemas.openxmlformats.org/officeDocument/2006/relationships/image" Target="../media/image14.emf"/><Relationship Id="rId22" Type="http://schemas.openxmlformats.org/officeDocument/2006/relationships/image" Target="../media/image22.emf"/><Relationship Id="rId27" Type="http://schemas.openxmlformats.org/officeDocument/2006/relationships/image" Target="../media/image27.emf"/><Relationship Id="rId30" Type="http://schemas.openxmlformats.org/officeDocument/2006/relationships/image" Target="../media/image30.png"/><Relationship Id="rId35" Type="http://schemas.openxmlformats.org/officeDocument/2006/relationships/image" Target="../media/image35.emf"/><Relationship Id="rId43" Type="http://schemas.openxmlformats.org/officeDocument/2006/relationships/image" Target="../media/image43.png"/><Relationship Id="rId48" Type="http://schemas.openxmlformats.org/officeDocument/2006/relationships/image" Target="../media/image4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0632" y="670215"/>
            <a:ext cx="8534400" cy="1470025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Times New Roman" charset="0"/>
              </a:rPr>
              <a:t>Collaborative Offloading for 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Times New Roman" charset="0"/>
              </a:rPr>
              <a:t>Distributed Mobile-Cloud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Times New Roman" charset="0"/>
              </a:rPr>
              <a:t>Apps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3216" y="2743200"/>
            <a:ext cx="8217568" cy="106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err="1">
                <a:ea typeface="+mj-ea"/>
                <a:cs typeface="Times New Roman"/>
              </a:rPr>
              <a:t>Hillol</a:t>
            </a:r>
            <a:r>
              <a:rPr lang="en-US" sz="2400" dirty="0">
                <a:ea typeface="+mj-ea"/>
                <a:cs typeface="Times New Roman"/>
              </a:rPr>
              <a:t> </a:t>
            </a:r>
            <a:r>
              <a:rPr lang="en-US" sz="2400" dirty="0" err="1" smtClean="0">
                <a:ea typeface="+mj-ea"/>
                <a:cs typeface="Times New Roman"/>
              </a:rPr>
              <a:t>Debnath</a:t>
            </a:r>
            <a:r>
              <a:rPr lang="en-US" sz="2400" dirty="0" smtClean="0">
                <a:ea typeface="+mj-ea"/>
                <a:cs typeface="Times New Roman"/>
              </a:rPr>
              <a:t>, </a:t>
            </a:r>
            <a:r>
              <a:rPr lang="en-US" sz="2400" dirty="0">
                <a:ea typeface="+mj-ea"/>
                <a:cs typeface="Times New Roman"/>
              </a:rPr>
              <a:t>Giacomo </a:t>
            </a:r>
            <a:r>
              <a:rPr lang="en-US" sz="2400" dirty="0" err="1" smtClean="0">
                <a:ea typeface="+mj-ea"/>
                <a:cs typeface="Times New Roman"/>
              </a:rPr>
              <a:t>Gezzi</a:t>
            </a:r>
            <a:r>
              <a:rPr lang="en-US" sz="2400" dirty="0" smtClean="0">
                <a:ea typeface="+mj-ea"/>
                <a:cs typeface="Times New Roman"/>
              </a:rPr>
              <a:t>*, </a:t>
            </a:r>
            <a:r>
              <a:rPr lang="en-US" sz="2400" dirty="0">
                <a:ea typeface="+mj-ea"/>
                <a:cs typeface="Times New Roman"/>
              </a:rPr>
              <a:t>Antonio </a:t>
            </a:r>
            <a:r>
              <a:rPr lang="en-US" sz="2400" dirty="0" err="1" smtClean="0">
                <a:ea typeface="+mj-ea"/>
                <a:cs typeface="Times New Roman"/>
              </a:rPr>
              <a:t>Corradi</a:t>
            </a:r>
            <a:r>
              <a:rPr lang="en-US" sz="2400" dirty="0" smtClean="0">
                <a:ea typeface="+mj-ea"/>
                <a:cs typeface="Times New Roman"/>
              </a:rPr>
              <a:t>*,</a:t>
            </a:r>
            <a:endParaRPr lang="en-US" sz="2400" dirty="0">
              <a:ea typeface="+mj-ea"/>
              <a:cs typeface="Times New Roman"/>
            </a:endParaRPr>
          </a:p>
          <a:p>
            <a:pPr>
              <a:defRPr/>
            </a:pPr>
            <a:r>
              <a:rPr lang="en-US" sz="2400" dirty="0">
                <a:ea typeface="+mj-ea"/>
                <a:cs typeface="Times New Roman"/>
              </a:rPr>
              <a:t>Narain </a:t>
            </a:r>
            <a:r>
              <a:rPr lang="en-US" sz="2400" dirty="0" smtClean="0">
                <a:ea typeface="+mj-ea"/>
                <a:cs typeface="Times New Roman"/>
              </a:rPr>
              <a:t>Gehani, </a:t>
            </a:r>
            <a:r>
              <a:rPr lang="en-US" sz="2400" dirty="0">
                <a:ea typeface="+mj-ea"/>
                <a:cs typeface="Times New Roman"/>
              </a:rPr>
              <a:t>Xiaoning </a:t>
            </a:r>
            <a:r>
              <a:rPr lang="en-US" sz="2400" dirty="0" smtClean="0">
                <a:ea typeface="+mj-ea"/>
                <a:cs typeface="Times New Roman"/>
              </a:rPr>
              <a:t>Ding, </a:t>
            </a:r>
            <a:r>
              <a:rPr lang="en-US" sz="2400" dirty="0">
                <a:ea typeface="+mj-ea"/>
                <a:cs typeface="Times New Roman"/>
              </a:rPr>
              <a:t>Reza Curtmola</a:t>
            </a:r>
            <a:r>
              <a:rPr lang="en-US" sz="2400" dirty="0">
                <a:solidFill>
                  <a:schemeClr val="tx2"/>
                </a:solidFill>
                <a:ea typeface="+mj-ea"/>
                <a:cs typeface="Times New Roman"/>
              </a:rPr>
              <a:t>,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a typeface="+mj-ea"/>
                <a:cs typeface="Times New Roman"/>
              </a:rPr>
              <a:t>Cristian Borcea 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609600" y="4114800"/>
            <a:ext cx="816543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ea typeface="+mj-ea"/>
                <a:cs typeface="Times New Roman"/>
              </a:rPr>
              <a:t>Department of Computer Science</a:t>
            </a:r>
          </a:p>
          <a:p>
            <a:pPr algn="ctr"/>
            <a:r>
              <a:rPr lang="en-US" sz="2000" dirty="0">
                <a:ea typeface="+mj-ea"/>
                <a:cs typeface="Times New Roman"/>
              </a:rPr>
              <a:t> New Jersey Institute of Technology</a:t>
            </a:r>
          </a:p>
          <a:p>
            <a:pPr algn="ctr"/>
            <a:endParaRPr lang="en-US" sz="2000" dirty="0">
              <a:ea typeface="+mj-ea"/>
              <a:cs typeface="Times New Roman"/>
            </a:endParaRPr>
          </a:p>
          <a:p>
            <a:pPr algn="ctr"/>
            <a:r>
              <a:rPr lang="en-US" sz="2000" dirty="0">
                <a:ea typeface="+mj-ea"/>
                <a:cs typeface="Times New Roman"/>
              </a:rPr>
              <a:t>*Department of Computer Science and Engineering</a:t>
            </a:r>
          </a:p>
          <a:p>
            <a:pPr algn="ctr"/>
            <a:r>
              <a:rPr lang="en-US" sz="2000" dirty="0">
                <a:ea typeface="+mj-ea"/>
                <a:cs typeface="Times New Roman"/>
              </a:rPr>
              <a:t>University of Bologna</a:t>
            </a:r>
          </a:p>
        </p:txBody>
      </p:sp>
    </p:spTree>
    <p:extLst>
      <p:ext uri="{BB962C8B-B14F-4D97-AF65-F5344CB8AC3E}">
        <p14:creationId xmlns:p14="http://schemas.microsoft.com/office/powerpoint/2010/main" val="19932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31A87A1-6D42-4793-BE8C-5C6D14AFF8F8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762001"/>
            <a:ext cx="4389120" cy="51054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solidFill>
                  <a:srgbClr val="0070C0"/>
                </a:solidFill>
              </a:rPr>
              <a:t>Job </a:t>
            </a:r>
            <a:r>
              <a:rPr lang="en-US" sz="2000" dirty="0">
                <a:solidFill>
                  <a:srgbClr val="0070C0"/>
                </a:solidFill>
              </a:rPr>
              <a:t>Scheduler </a:t>
            </a:r>
            <a:r>
              <a:rPr lang="en-US" sz="2000" dirty="0" smtClean="0">
                <a:solidFill>
                  <a:srgbClr val="0070C0"/>
                </a:solidFill>
              </a:rPr>
              <a:t>is </a:t>
            </a:r>
            <a:r>
              <a:rPr lang="en-US" sz="2000" dirty="0">
                <a:solidFill>
                  <a:srgbClr val="0070C0"/>
                </a:solidFill>
              </a:rPr>
              <a:t>a cloud </a:t>
            </a:r>
            <a:r>
              <a:rPr lang="en-US" sz="2000" dirty="0" smtClean="0">
                <a:solidFill>
                  <a:srgbClr val="0070C0"/>
                </a:solidFill>
              </a:rPr>
              <a:t>service 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Maintains </a:t>
            </a:r>
            <a:r>
              <a:rPr lang="en-US" sz="2000" dirty="0"/>
              <a:t>a job queue</a:t>
            </a:r>
            <a:endParaRPr lang="en-US" sz="2000" dirty="0" smtClean="0"/>
          </a:p>
          <a:p>
            <a:pPr lvl="1">
              <a:lnSpc>
                <a:spcPct val="110000"/>
              </a:lnSpc>
            </a:pPr>
            <a:r>
              <a:rPr lang="en-US" sz="2000" dirty="0" smtClean="0">
                <a:solidFill>
                  <a:srgbClr val="0070C0"/>
                </a:solidFill>
              </a:rPr>
              <a:t>Uses global </a:t>
            </a:r>
            <a:r>
              <a:rPr lang="en-US" sz="2000" dirty="0">
                <a:solidFill>
                  <a:srgbClr val="0070C0"/>
                </a:solidFill>
              </a:rPr>
              <a:t>resource </a:t>
            </a:r>
            <a:r>
              <a:rPr lang="en-US" sz="2000" dirty="0" smtClean="0">
                <a:solidFill>
                  <a:srgbClr val="0070C0"/>
                </a:solidFill>
              </a:rPr>
              <a:t>conditions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solidFill>
                  <a:srgbClr val="0070C0"/>
                </a:solidFill>
              </a:rPr>
              <a:t>Resolves job/device dependencies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Schedules </a:t>
            </a:r>
            <a:r>
              <a:rPr lang="en-US" sz="2000" dirty="0" smtClean="0"/>
              <a:t>jobs</a:t>
            </a: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 smtClean="0"/>
              <a:t>Device </a:t>
            </a:r>
            <a:r>
              <a:rPr lang="en-US" sz="2000" dirty="0"/>
              <a:t>profilers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Profile CPU, memory, network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solidFill>
                  <a:srgbClr val="0070C0"/>
                </a:solidFill>
              </a:rPr>
              <a:t>Send profiling data to job </a:t>
            </a:r>
            <a:r>
              <a:rPr lang="en-US" sz="2000" dirty="0" smtClean="0">
                <a:solidFill>
                  <a:srgbClr val="0070C0"/>
                </a:solidFill>
              </a:rPr>
              <a:t>scheduler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Execution m</a:t>
            </a:r>
            <a:r>
              <a:rPr lang="en-US" sz="2000" dirty="0" smtClean="0"/>
              <a:t>anager</a:t>
            </a:r>
            <a:endParaRPr lang="en-US" sz="2000" dirty="0"/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Receives jobs assigned by scheduler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solidFill>
                  <a:srgbClr val="0070C0"/>
                </a:solidFill>
              </a:rPr>
              <a:t>Executes scheduled jobs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Synchronizes state needed for offloading</a:t>
            </a:r>
            <a:endParaRPr lang="en-US" sz="2000" dirty="0"/>
          </a:p>
        </p:txBody>
      </p:sp>
      <p:pic>
        <p:nvPicPr>
          <p:cNvPr id="5" name="Content Placeholder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20" y="1280649"/>
            <a:ext cx="4831080" cy="390095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Times New Roman" charset="0"/>
              </a:rPr>
              <a:t>Framework Design (2)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+mn-lt"/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1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90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Times New Roman" charset="0"/>
              </a:rPr>
              <a:t>Job Scheduling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31A87A1-6D42-4793-BE8C-5C6D14AFF8F8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52400" y="838201"/>
                <a:ext cx="8915400" cy="52578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NP hard </a:t>
                </a:r>
                <a:r>
                  <a:rPr lang="en-US" sz="2400" dirty="0" smtClean="0"/>
                  <a:t>scheduling problem, according to Lawler et 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𝑝𝑟𝑒𝑐</m:t>
                        </m:r>
                      </m:e>
                    </m:d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2400" dirty="0" smtClean="0"/>
              </a:p>
              <a:p>
                <a:pPr lvl="1">
                  <a:lnSpc>
                    <a:spcPct val="100000"/>
                  </a:lnSpc>
                </a:pPr>
                <a:r>
                  <a:rPr lang="en-US" sz="2000" dirty="0" err="1" smtClean="0"/>
                  <a:t>Q</a:t>
                </a:r>
                <a:r>
                  <a:rPr lang="en-US" sz="2000" baseline="-25000" dirty="0" err="1" smtClean="0"/>
                  <a:t>m</a:t>
                </a:r>
                <a:r>
                  <a:rPr lang="en-US" sz="2000" baseline="-25000" dirty="0" smtClean="0"/>
                  <a:t> </a:t>
                </a:r>
                <a:r>
                  <a:rPr lang="en-US" sz="2000" dirty="0" smtClean="0"/>
                  <a:t>indicates m uniform parallel machines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2000" dirty="0" smtClean="0"/>
                  <a:t>|</a:t>
                </a:r>
                <a:r>
                  <a:rPr lang="en-US" sz="2000" dirty="0" err="1" smtClean="0"/>
                  <a:t>prec</a:t>
                </a:r>
                <a:r>
                  <a:rPr lang="en-US" sz="2000" dirty="0" smtClean="0"/>
                  <a:t>| indicates job dependencies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 smtClean="0"/>
                  <a:t> indicates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minimizing the total completion time as an optimization goal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dirty="0" smtClean="0"/>
                  <a:t>CASINO reduces the exponential search space to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polynomial</a:t>
                </a:r>
                <a:r>
                  <a:rPr lang="en-US" sz="2400" dirty="0" smtClean="0"/>
                  <a:t> range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2000" dirty="0" smtClean="0"/>
                  <a:t>Considers job and device dependencies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2000" dirty="0" smtClean="0"/>
                  <a:t>Uses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topological sorting </a:t>
                </a:r>
                <a:r>
                  <a:rPr lang="en-US" sz="2000" dirty="0" smtClean="0"/>
                  <a:t>and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greedy</a:t>
                </a:r>
                <a:r>
                  <a:rPr lang="en-US" sz="2000" dirty="0" smtClean="0"/>
                  <a:t> technique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dirty="0" smtClean="0"/>
                  <a:t>CASINO schedules jobs in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batches</a:t>
                </a:r>
                <a:r>
                  <a:rPr lang="en-US" sz="2400" dirty="0" smtClean="0"/>
                  <a:t>. In each batch: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2000" dirty="0" smtClean="0"/>
                  <a:t>Considers currently submitted jobs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2000" dirty="0" smtClean="0"/>
                  <a:t>Resolves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dependencies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2000" dirty="0" smtClean="0"/>
                  <a:t>Collects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profiling data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2000" dirty="0" smtClean="0"/>
                  <a:t>Runs the scheduling algorithm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2400" y="838201"/>
                <a:ext cx="8915400" cy="5257800"/>
              </a:xfrm>
              <a:blipFill>
                <a:blip r:embed="rId3"/>
                <a:stretch>
                  <a:fillRect l="-889" t="-4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87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90800" y="1295400"/>
            <a:ext cx="2133600" cy="297114"/>
          </a:xfrm>
          <a:prstGeom prst="rect">
            <a:avLst/>
          </a:prstGeom>
          <a:solidFill>
            <a:srgbClr val="FFFF7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2590800" y="1601658"/>
            <a:ext cx="3962400" cy="265543"/>
          </a:xfrm>
          <a:prstGeom prst="rect">
            <a:avLst/>
          </a:prstGeom>
          <a:solidFill>
            <a:srgbClr val="FFFF7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743200" y="2337980"/>
            <a:ext cx="3733800" cy="1319620"/>
          </a:xfrm>
          <a:prstGeom prst="rect">
            <a:avLst/>
          </a:prstGeom>
          <a:solidFill>
            <a:srgbClr val="FFFF7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2743200" y="3660648"/>
            <a:ext cx="3333750" cy="1063752"/>
          </a:xfrm>
          <a:prstGeom prst="rect">
            <a:avLst/>
          </a:prstGeom>
          <a:solidFill>
            <a:srgbClr val="FFFF7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2362200" y="1066165"/>
            <a:ext cx="4343400" cy="4267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2E75B6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procedure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schedule(J, M, E, R) </a:t>
            </a:r>
            <a:endParaRPr lang="en-US" sz="16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indent="17399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 ← </a:t>
            </a:r>
            <a:r>
              <a:rPr lang="en-US" sz="1600" kern="1200" dirty="0" err="1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topologicalSort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(E)</a:t>
            </a:r>
            <a:endParaRPr lang="en-US" sz="16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indent="17399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COMP[][]← </a:t>
            </a:r>
            <a:r>
              <a:rPr lang="en-US" sz="1600" kern="12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estimateComputationCost</a:t>
            </a:r>
            <a:r>
              <a:rPr lang="en-US" sz="1600" kern="12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(L,M)</a:t>
            </a:r>
            <a:endParaRPr lang="en-US" sz="16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indent="17399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 err="1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totalCost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← 0</a:t>
            </a:r>
            <a:endParaRPr lang="en-US" sz="16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indent="17399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2E75B6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for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each job j in </a:t>
            </a:r>
            <a:r>
              <a:rPr lang="en-US" sz="1600" kern="1200" dirty="0" smtClean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</a:t>
            </a:r>
            <a:endParaRPr lang="en-US" sz="16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indent="347345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2E75B6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if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600" kern="1200" dirty="0" smtClean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j is dependent on 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device d </a:t>
            </a:r>
            <a:r>
              <a:rPr lang="en-US" sz="1600" kern="1200" dirty="0">
                <a:solidFill>
                  <a:srgbClr val="2E75B6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then</a:t>
            </a:r>
            <a:endParaRPr lang="en-US" sz="16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73990" marR="0" indent="347345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schedule j on device d</a:t>
            </a:r>
            <a:endParaRPr lang="en-US" sz="16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73990" marR="0" indent="347345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calculate (</a:t>
            </a:r>
            <a:r>
              <a:rPr lang="en-US" sz="1600" kern="1200" dirty="0" err="1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comm+comp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 cost for j on d</a:t>
            </a:r>
            <a:endParaRPr lang="en-US" sz="16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73990" marR="0" indent="347345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update </a:t>
            </a:r>
            <a:r>
              <a:rPr lang="en-US" sz="1600" kern="1200" dirty="0" err="1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totalCost</a:t>
            </a:r>
            <a:endParaRPr lang="en-US" sz="16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73990" marR="0" indent="347345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2E75B6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continue</a:t>
            </a:r>
            <a:endParaRPr lang="en-US" sz="16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73990" marR="0" indent="17399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 smtClean="0">
                <a:solidFill>
                  <a:srgbClr val="2E75B6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for</a:t>
            </a:r>
            <a:r>
              <a:rPr lang="en-US" sz="1600" kern="1200" dirty="0" smtClean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each device x in </a:t>
            </a:r>
            <a:r>
              <a:rPr lang="en-US" sz="1600" kern="1200" dirty="0" smtClean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</a:t>
            </a:r>
            <a:endParaRPr lang="en-US" sz="1600" dirty="0" smtClean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7345" marR="0" indent="17399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 smtClean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estimate cost of executing j on x</a:t>
            </a:r>
            <a:endParaRPr lang="en-US" sz="1600" dirty="0" smtClean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indent="347345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 smtClean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schedule 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j on the min cost device</a:t>
            </a:r>
            <a:endParaRPr lang="en-US" sz="16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indent="347345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update </a:t>
            </a:r>
            <a:r>
              <a:rPr lang="en-US" sz="1600" kern="1200" dirty="0" err="1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totalCost</a:t>
            </a:r>
            <a:endParaRPr lang="en-US" sz="16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indent="17399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 smtClean="0">
                <a:solidFill>
                  <a:srgbClr val="2E75B6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return</a:t>
            </a:r>
            <a:r>
              <a:rPr lang="en-US" sz="1600" kern="1200" dirty="0" smtClean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schedule s </a:t>
            </a:r>
            <a:endParaRPr lang="en-US" sz="16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2E75B6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end procedure</a:t>
            </a:r>
            <a:endParaRPr lang="en-US" sz="16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200"/>
            <a:ext cx="7886700" cy="95977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Times New Roman" charset="0"/>
              </a:rPr>
              <a:t>Scheduling Algorithm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31A87A1-6D42-4793-BE8C-5C6D14AFF8F8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62200" y="990600"/>
            <a:ext cx="4267200" cy="426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/>
        </p:nvSpPr>
        <p:spPr>
          <a:xfrm>
            <a:off x="2438400" y="5455578"/>
            <a:ext cx="4800600" cy="4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70C0"/>
                </a:solidFill>
              </a:rPr>
              <a:t>Time complexity</a:t>
            </a:r>
            <a:r>
              <a:rPr lang="en-US" sz="2400" dirty="0">
                <a:solidFill>
                  <a:srgbClr val="0070C0"/>
                </a:solidFill>
              </a:rPr>
              <a:t>: O(mn</a:t>
            </a:r>
            <a:r>
              <a:rPr lang="en-US" sz="2400" baseline="30000" dirty="0">
                <a:solidFill>
                  <a:srgbClr val="0070C0"/>
                </a:solidFill>
              </a:rPr>
              <a:t>2</a:t>
            </a:r>
            <a:r>
              <a:rPr lang="en-US" sz="2400" i="1" dirty="0">
                <a:solidFill>
                  <a:srgbClr val="0070C0"/>
                </a:solidFill>
              </a:rPr>
              <a:t>log</a:t>
            </a:r>
            <a:r>
              <a:rPr lang="en-US" sz="2400" dirty="0">
                <a:solidFill>
                  <a:srgbClr val="0070C0"/>
                </a:solidFill>
              </a:rPr>
              <a:t>m)</a:t>
            </a:r>
          </a:p>
        </p:txBody>
      </p:sp>
    </p:spTree>
    <p:extLst>
      <p:ext uri="{BB962C8B-B14F-4D97-AF65-F5344CB8AC3E}">
        <p14:creationId xmlns:p14="http://schemas.microsoft.com/office/powerpoint/2010/main" val="262696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5" grpId="2" animBg="1"/>
      <p:bldP spid="7" grpId="0" animBg="1"/>
      <p:bldP spid="7" grpId="1" animBg="1"/>
      <p:bldP spid="8" grpId="0" animBg="1"/>
      <p:bldP spid="8" grpId="1" animBg="1"/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9629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Times New Roman" charset="0"/>
              </a:rPr>
              <a:t>Validation of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Times New Roman" charset="0"/>
              </a:rPr>
              <a:t>the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Times New Roman" charset="0"/>
              </a:rPr>
              <a:t>Job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Times New Roman" charset="0"/>
              </a:rPr>
              <a:t>Scheduler (1)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+mn-lt"/>
              <a:ea typeface="ＭＳ Ｐゴシック" charset="0"/>
              <a:cs typeface="Times New Roman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87A1-6D42-4793-BE8C-5C6D14AFF8F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32862" y="863349"/>
            <a:ext cx="6447546" cy="442973"/>
          </a:xfrm>
        </p:spPr>
        <p:txBody>
          <a:bodyPr>
            <a:noAutofit/>
          </a:bodyPr>
          <a:lstStyle/>
          <a:p>
            <a:r>
              <a:rPr lang="en-US" sz="2400" dirty="0" smtClean="0"/>
              <a:t>Validated using simulated but realistic data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2955" y="2538154"/>
            <a:ext cx="2951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Device dependency </a:t>
            </a:r>
            <a:r>
              <a:rPr lang="en-US" sz="2000" dirty="0" smtClean="0">
                <a:solidFill>
                  <a:srgbClr val="0070C0"/>
                </a:solidFill>
              </a:rPr>
              <a:t>matrix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3847" y="2538154"/>
            <a:ext cx="3045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Job dependency </a:t>
            </a:r>
            <a:r>
              <a:rPr lang="en-US" sz="2000" dirty="0" smtClean="0">
                <a:solidFill>
                  <a:srgbClr val="0070C0"/>
                </a:solidFill>
              </a:rPr>
              <a:t>matrix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312" y="1399312"/>
            <a:ext cx="1619288" cy="225828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949853" y="3110477"/>
            <a:ext cx="285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J</a:t>
            </a:r>
            <a:r>
              <a:rPr lang="en-US" sz="1200" b="1" baseline="-25000" dirty="0"/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50316" y="3110477"/>
            <a:ext cx="285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J</a:t>
            </a:r>
            <a:r>
              <a:rPr lang="en-US" sz="1200" b="1" baseline="-25000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550779" y="3110477"/>
            <a:ext cx="285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J</a:t>
            </a:r>
            <a:r>
              <a:rPr lang="en-US" sz="1200" b="1" baseline="-25000" dirty="0"/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851242" y="3110477"/>
            <a:ext cx="285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J</a:t>
            </a:r>
            <a:r>
              <a:rPr lang="en-US" sz="1200" b="1" baseline="-25000" dirty="0"/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151705" y="3110477"/>
            <a:ext cx="285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J</a:t>
            </a:r>
            <a:r>
              <a:rPr lang="en-US" sz="1200" b="1" baseline="-25000" dirty="0"/>
              <a:t>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452168" y="3110477"/>
            <a:ext cx="285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J</a:t>
            </a:r>
            <a:r>
              <a:rPr lang="en-US" sz="1200" b="1" baseline="-25000" dirty="0"/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752631" y="3110477"/>
            <a:ext cx="285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J</a:t>
            </a:r>
            <a:r>
              <a:rPr lang="en-US" sz="1200" b="1" baseline="-25000" dirty="0"/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053093" y="3135061"/>
            <a:ext cx="285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J</a:t>
            </a:r>
            <a:r>
              <a:rPr lang="en-US" sz="1200" b="1" baseline="-25000" dirty="0"/>
              <a:t>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81019" y="3336503"/>
            <a:ext cx="285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J</a:t>
            </a:r>
            <a:r>
              <a:rPr lang="en-US" sz="1200" b="1" baseline="-25000" dirty="0"/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681019" y="3579168"/>
            <a:ext cx="285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J</a:t>
            </a:r>
            <a:r>
              <a:rPr lang="en-US" sz="1200" b="1" baseline="-25000" dirty="0"/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681019" y="3821833"/>
            <a:ext cx="285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J</a:t>
            </a:r>
            <a:r>
              <a:rPr lang="en-US" sz="1200" b="1" baseline="-25000" dirty="0"/>
              <a:t>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681019" y="4064498"/>
            <a:ext cx="285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J</a:t>
            </a:r>
            <a:r>
              <a:rPr lang="en-US" sz="1200" b="1" baseline="-25000" dirty="0"/>
              <a:t>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681019" y="4307163"/>
            <a:ext cx="285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J</a:t>
            </a:r>
            <a:r>
              <a:rPr lang="en-US" sz="1200" b="1" baseline="-25000" dirty="0"/>
              <a:t>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681019" y="4549828"/>
            <a:ext cx="285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J</a:t>
            </a:r>
            <a:r>
              <a:rPr lang="en-US" sz="1200" b="1" baseline="-25000" dirty="0"/>
              <a:t>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681019" y="4792493"/>
            <a:ext cx="285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J</a:t>
            </a:r>
            <a:r>
              <a:rPr lang="en-US" sz="1200" b="1" baseline="-25000" dirty="0"/>
              <a:t>6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681019" y="5035160"/>
            <a:ext cx="285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J</a:t>
            </a:r>
            <a:r>
              <a:rPr lang="en-US" sz="1200" b="1" baseline="-25000" dirty="0"/>
              <a:t>7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648031" y="3392046"/>
            <a:ext cx="2580862" cy="1592509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316738" y="340810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M</a:t>
            </a:r>
            <a:r>
              <a:rPr lang="en-US" sz="1200" b="1" baseline="-25000" dirty="0"/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22955" y="365597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M</a:t>
            </a:r>
            <a:r>
              <a:rPr lang="en-US" sz="1200" b="1" baseline="-25000" dirty="0"/>
              <a:t>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22955" y="390385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M</a:t>
            </a:r>
            <a:r>
              <a:rPr lang="en-US" sz="1200" b="1" baseline="-25000" dirty="0"/>
              <a:t>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04800" y="4151721"/>
            <a:ext cx="397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Av</a:t>
            </a:r>
            <a:r>
              <a:rPr lang="en-US" sz="1200" b="1" baseline="-25000" dirty="0"/>
              <a:t>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04800" y="4399592"/>
            <a:ext cx="397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Av</a:t>
            </a:r>
            <a:r>
              <a:rPr lang="en-US" sz="1200" b="1" baseline="-25000" dirty="0"/>
              <a:t>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13116" y="4647463"/>
            <a:ext cx="397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Av</a:t>
            </a:r>
            <a:r>
              <a:rPr lang="en-US" sz="1200" b="1" baseline="-25000" dirty="0"/>
              <a:t>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09252" y="3124200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J</a:t>
            </a:r>
            <a:r>
              <a:rPr lang="en-US" sz="1400" b="1" baseline="-25000" dirty="0"/>
              <a:t>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20209" y="3124200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J</a:t>
            </a:r>
            <a:r>
              <a:rPr lang="en-US" sz="1400" b="1" baseline="-25000" dirty="0"/>
              <a:t>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331166" y="3124200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J</a:t>
            </a:r>
            <a:r>
              <a:rPr lang="en-US" sz="1400" b="1" baseline="-25000" dirty="0"/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642123" y="3124200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J</a:t>
            </a:r>
            <a:r>
              <a:rPr lang="en-US" sz="1400" b="1" baseline="-25000" dirty="0"/>
              <a:t>3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953080" y="3124200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J</a:t>
            </a:r>
            <a:r>
              <a:rPr lang="en-US" sz="1400" b="1" baseline="-25000" dirty="0"/>
              <a:t>4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264037" y="3124200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J</a:t>
            </a:r>
            <a:r>
              <a:rPr lang="en-US" sz="1400" b="1" baseline="-25000" dirty="0"/>
              <a:t>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574994" y="3124200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J</a:t>
            </a:r>
            <a:r>
              <a:rPr lang="en-US" sz="1400" b="1" baseline="-25000" dirty="0"/>
              <a:t>6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885953" y="3153584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J</a:t>
            </a:r>
            <a:r>
              <a:rPr lang="en-US" sz="1400" b="1" baseline="-25000" dirty="0"/>
              <a:t>7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5889056" y="3382651"/>
            <a:ext cx="2492944" cy="198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0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9629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Times New Roman" charset="0"/>
              </a:rPr>
              <a:t>Validation of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Times New Roman" charset="0"/>
              </a:rPr>
              <a:t>the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Times New Roman" charset="0"/>
              </a:rPr>
              <a:t>Job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Times New Roman" charset="0"/>
              </a:rPr>
              <a:t>Scheduler (2)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+mn-lt"/>
              <a:ea typeface="ＭＳ Ｐゴシック" charset="0"/>
              <a:cs typeface="Times New Roman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87A1-6D42-4793-BE8C-5C6D14AFF8F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06733" y="1853905"/>
            <a:ext cx="3856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Communication </a:t>
            </a:r>
            <a:r>
              <a:rPr lang="en-US" sz="2000" dirty="0" smtClean="0">
                <a:solidFill>
                  <a:srgbClr val="0070C0"/>
                </a:solidFill>
              </a:rPr>
              <a:t>cost matrix </a:t>
            </a:r>
            <a:r>
              <a:rPr lang="en-US" sz="2000" dirty="0" smtClean="0"/>
              <a:t>based on typical </a:t>
            </a:r>
            <a:r>
              <a:rPr lang="en-US" sz="2000" dirty="0" err="1" smtClean="0"/>
              <a:t>WiFi</a:t>
            </a:r>
            <a:r>
              <a:rPr lang="en-US" sz="2000" dirty="0" smtClean="0"/>
              <a:t>/cellular latency</a:t>
            </a:r>
            <a:endParaRPr lang="en-US" sz="2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312" y="1780312"/>
            <a:ext cx="1619288" cy="22582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955" y="147046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M</a:t>
            </a:r>
            <a:r>
              <a:rPr lang="en-US" sz="1200" b="1" baseline="-25000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2955" y="170212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M</a:t>
            </a:r>
            <a:r>
              <a:rPr lang="en-US" sz="1200" b="1" baseline="-25000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2955" y="1933774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M</a:t>
            </a:r>
            <a:r>
              <a:rPr lang="en-US" sz="1200" b="1" baseline="-25000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800" y="2165427"/>
            <a:ext cx="397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Av</a:t>
            </a:r>
            <a:r>
              <a:rPr lang="en-US" sz="1200" b="1" baseline="-250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4800" y="2397080"/>
            <a:ext cx="397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Av</a:t>
            </a:r>
            <a:r>
              <a:rPr lang="en-US" sz="1200" b="1" baseline="-25000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3116" y="2628732"/>
            <a:ext cx="397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Av</a:t>
            </a:r>
            <a:r>
              <a:rPr lang="en-US" sz="1200" b="1" baseline="-25000" dirty="0"/>
              <a:t>2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622489" y="1474940"/>
            <a:ext cx="2684360" cy="1497109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711497" y="123732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M</a:t>
            </a:r>
            <a:r>
              <a:rPr lang="en-US" sz="1200" b="1" baseline="-25000" dirty="0"/>
              <a:t>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185828" y="123732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M</a:t>
            </a:r>
            <a:r>
              <a:rPr lang="en-US" sz="1200" b="1" baseline="-25000" dirty="0"/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660159" y="123732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M</a:t>
            </a:r>
            <a:r>
              <a:rPr lang="en-US" sz="1200" b="1" baseline="-25000" dirty="0"/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070482" y="1237321"/>
            <a:ext cx="397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Av</a:t>
            </a:r>
            <a:r>
              <a:rPr lang="en-US" sz="1200" b="1" baseline="-25000" dirty="0"/>
              <a:t>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463842" y="1247432"/>
            <a:ext cx="397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Av</a:t>
            </a:r>
            <a:r>
              <a:rPr lang="en-US" sz="1200" b="1" baseline="-25000" dirty="0"/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857566" y="1219200"/>
            <a:ext cx="397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Av</a:t>
            </a:r>
            <a:r>
              <a:rPr lang="en-US" sz="1200" b="1" baseline="-25000" dirty="0"/>
              <a:t>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371992" y="4121870"/>
            <a:ext cx="3924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Computation cost </a:t>
            </a:r>
            <a:r>
              <a:rPr lang="en-US" sz="2000" dirty="0" smtClean="0">
                <a:solidFill>
                  <a:srgbClr val="0070C0"/>
                </a:solidFill>
              </a:rPr>
              <a:t>matrix </a:t>
            </a:r>
            <a:r>
              <a:rPr lang="en-US" sz="2000" dirty="0" smtClean="0"/>
              <a:t>estimated </a:t>
            </a:r>
          </a:p>
          <a:p>
            <a:pPr algn="ctr"/>
            <a:r>
              <a:rPr lang="en-US" sz="2000" dirty="0" smtClean="0"/>
              <a:t>based on instructions counts</a:t>
            </a:r>
            <a:endParaRPr lang="en-US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254601" y="3411086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</a:t>
            </a:r>
            <a:r>
              <a:rPr lang="en-US" sz="1400" b="1" baseline="-25000" dirty="0"/>
              <a:t>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47603" y="3706815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</a:t>
            </a:r>
            <a:r>
              <a:rPr lang="en-US" sz="1400" b="1" baseline="-25000" dirty="0"/>
              <a:t>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47603" y="4002544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</a:t>
            </a:r>
            <a:r>
              <a:rPr lang="en-US" sz="1400" b="1" baseline="-25000" dirty="0"/>
              <a:t>2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29448" y="4298273"/>
            <a:ext cx="435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Av</a:t>
            </a:r>
            <a:r>
              <a:rPr lang="en-US" sz="1400" b="1" baseline="-25000" dirty="0"/>
              <a:t>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29448" y="4594002"/>
            <a:ext cx="435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Av</a:t>
            </a:r>
            <a:r>
              <a:rPr lang="en-US" sz="1400" b="1" baseline="-25000" dirty="0"/>
              <a:t>1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28600" y="4889730"/>
            <a:ext cx="435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Av</a:t>
            </a:r>
            <a:r>
              <a:rPr lang="en-US" sz="1400" b="1" baseline="-25000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81847" y="3190361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J</a:t>
            </a:r>
            <a:r>
              <a:rPr lang="en-US" sz="1400" b="1" baseline="-25000" dirty="0"/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387533" y="3168884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J</a:t>
            </a:r>
            <a:r>
              <a:rPr lang="en-US" sz="1400" b="1" baseline="-25000" dirty="0"/>
              <a:t>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993219" y="3168884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J</a:t>
            </a:r>
            <a:r>
              <a:rPr lang="en-US" sz="1400" b="1" baseline="-25000" dirty="0"/>
              <a:t>2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598905" y="3168884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J</a:t>
            </a:r>
            <a:r>
              <a:rPr lang="en-US" sz="1400" b="1" baseline="-25000" dirty="0"/>
              <a:t>3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204591" y="3168884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J</a:t>
            </a:r>
            <a:r>
              <a:rPr lang="en-US" sz="1400" b="1" baseline="-25000" dirty="0"/>
              <a:t>4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810277" y="3168884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J</a:t>
            </a:r>
            <a:r>
              <a:rPr lang="en-US" sz="1400" b="1" baseline="-25000" dirty="0"/>
              <a:t>5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415963" y="3168884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J</a:t>
            </a:r>
            <a:r>
              <a:rPr lang="en-US" sz="1400" b="1" baseline="-25000" dirty="0"/>
              <a:t>6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021652" y="3168884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J</a:t>
            </a:r>
            <a:r>
              <a:rPr lang="en-US" sz="1400" b="1" baseline="-25000" dirty="0"/>
              <a:t>7</a:t>
            </a: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613628" y="3453115"/>
            <a:ext cx="4806791" cy="180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201"/>
            <a:ext cx="78867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Times New Roman" charset="0"/>
              </a:rPr>
              <a:t>Results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+mn-lt"/>
              <a:ea typeface="ＭＳ Ｐゴシック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88826" y="3102135"/>
            <a:ext cx="2295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Generated Schedule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8611" y="990600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J</a:t>
            </a:r>
            <a:r>
              <a:rPr lang="en-US" sz="1400" b="1" baseline="-25000" dirty="0"/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04118" y="990600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J</a:t>
            </a:r>
            <a:r>
              <a:rPr lang="en-US" sz="1400" b="1" baseline="-25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69625" y="990600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J</a:t>
            </a:r>
            <a:r>
              <a:rPr lang="en-US" sz="1400" b="1" baseline="-25000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35132" y="990600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J</a:t>
            </a:r>
            <a:r>
              <a:rPr lang="en-US" sz="1400" b="1" baseline="-25000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00639" y="990600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J</a:t>
            </a:r>
            <a:r>
              <a:rPr lang="en-US" sz="1400" b="1" baseline="-25000" dirty="0"/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66146" y="990600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J</a:t>
            </a:r>
            <a:r>
              <a:rPr lang="en-US" sz="1400" b="1" baseline="-25000" dirty="0"/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31653" y="990600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J</a:t>
            </a:r>
            <a:r>
              <a:rPr lang="en-US" sz="1400" b="1" baseline="-25000" dirty="0"/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97158" y="990600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J</a:t>
            </a:r>
            <a:r>
              <a:rPr lang="en-US" sz="1400" b="1" baseline="-25000" dirty="0"/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26885" y="1290663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</a:t>
            </a:r>
            <a:r>
              <a:rPr lang="en-US" sz="1400" b="1" baseline="-250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26885" y="1582247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</a:t>
            </a:r>
            <a:r>
              <a:rPr lang="en-US" sz="1400" b="1" baseline="-25000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26885" y="1873831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</a:t>
            </a:r>
            <a:r>
              <a:rPr lang="en-US" sz="1400" b="1" baseline="-25000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14702" y="2165415"/>
            <a:ext cx="435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Av</a:t>
            </a:r>
            <a:r>
              <a:rPr lang="en-US" sz="1400" b="1" baseline="-25000" dirty="0"/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14702" y="2456999"/>
            <a:ext cx="435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Av</a:t>
            </a:r>
            <a:r>
              <a:rPr lang="en-US" sz="1400" b="1" baseline="-250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14702" y="2748583"/>
            <a:ext cx="435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Av</a:t>
            </a:r>
            <a:r>
              <a:rPr lang="en-US" sz="1400" b="1" baseline="-25000" dirty="0"/>
              <a:t>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5314200" y="1313668"/>
            <a:ext cx="2915400" cy="178846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4800" y="3432623"/>
            <a:ext cx="8305800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Total completion time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Everything on mobile: 3416 </a:t>
            </a:r>
            <a:r>
              <a:rPr lang="en-US" sz="2000" dirty="0" err="1" smtClean="0"/>
              <a:t>ms</a:t>
            </a:r>
            <a:endParaRPr lang="en-US" sz="2000" dirty="0" smtClean="0"/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Everything on avatars: 1837 </a:t>
            </a:r>
            <a:r>
              <a:rPr lang="en-US" sz="2000" dirty="0" err="1" smtClean="0"/>
              <a:t>ms</a:t>
            </a:r>
            <a:endParaRPr lang="en-US" sz="2000" dirty="0" smtClean="0"/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Scheduled by CASINO: 1614 </a:t>
            </a:r>
            <a:r>
              <a:rPr lang="en-US" sz="2000" dirty="0" err="1" smtClean="0">
                <a:solidFill>
                  <a:srgbClr val="0070C0"/>
                </a:solidFill>
              </a:rPr>
              <a:t>ms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V</a:t>
            </a:r>
            <a:r>
              <a:rPr lang="en-US" sz="2400" dirty="0" smtClean="0">
                <a:solidFill>
                  <a:srgbClr val="0070C0"/>
                </a:solidFill>
              </a:rPr>
              <a:t>alidation shows </a:t>
            </a:r>
            <a:r>
              <a:rPr lang="en-US" sz="2400" dirty="0">
                <a:solidFill>
                  <a:srgbClr val="0070C0"/>
                </a:solidFill>
              </a:rPr>
              <a:t>the </a:t>
            </a:r>
            <a:r>
              <a:rPr lang="en-US" sz="2400" dirty="0" smtClean="0">
                <a:solidFill>
                  <a:srgbClr val="0070C0"/>
                </a:solidFill>
              </a:rPr>
              <a:t>capability of </a:t>
            </a:r>
            <a:r>
              <a:rPr lang="en-US" sz="2400" dirty="0">
                <a:solidFill>
                  <a:srgbClr val="0070C0"/>
                </a:solidFill>
              </a:rPr>
              <a:t>dynamic </a:t>
            </a:r>
            <a:r>
              <a:rPr lang="en-US" sz="2400" dirty="0" smtClean="0">
                <a:solidFill>
                  <a:srgbClr val="0070C0"/>
                </a:solidFill>
              </a:rPr>
              <a:t>partitioning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19200"/>
            <a:ext cx="1216653" cy="169676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882562" y="1644158"/>
            <a:ext cx="2159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Ordered list of jobs</a:t>
            </a:r>
            <a:r>
              <a:rPr lang="en-US" dirty="0"/>
              <a:t>:</a:t>
            </a:r>
          </a:p>
          <a:p>
            <a:r>
              <a:rPr lang="en-US" dirty="0"/>
              <a:t>[J</a:t>
            </a:r>
            <a:r>
              <a:rPr lang="en-US" baseline="-25000" dirty="0"/>
              <a:t>0, </a:t>
            </a:r>
            <a:r>
              <a:rPr lang="en-US" dirty="0"/>
              <a:t>J</a:t>
            </a:r>
            <a:r>
              <a:rPr lang="en-US" baseline="-25000" dirty="0"/>
              <a:t>1, </a:t>
            </a:r>
            <a:r>
              <a:rPr lang="en-US" dirty="0"/>
              <a:t>J</a:t>
            </a:r>
            <a:r>
              <a:rPr lang="en-US" baseline="-25000" dirty="0"/>
              <a:t>2, </a:t>
            </a:r>
            <a:r>
              <a:rPr lang="en-US" dirty="0"/>
              <a:t>J</a:t>
            </a:r>
            <a:r>
              <a:rPr lang="en-US" baseline="-25000" dirty="0"/>
              <a:t>3, </a:t>
            </a:r>
            <a:r>
              <a:rPr lang="en-US" dirty="0"/>
              <a:t>J</a:t>
            </a:r>
            <a:r>
              <a:rPr lang="en-US" baseline="-25000" dirty="0"/>
              <a:t>4, </a:t>
            </a:r>
            <a:r>
              <a:rPr lang="en-US" dirty="0"/>
              <a:t>J</a:t>
            </a:r>
            <a:r>
              <a:rPr lang="en-US" baseline="-25000" dirty="0"/>
              <a:t>5, </a:t>
            </a:r>
            <a:r>
              <a:rPr lang="en-US" dirty="0"/>
              <a:t>J</a:t>
            </a:r>
            <a:r>
              <a:rPr lang="en-US" baseline="-25000" dirty="0"/>
              <a:t>6, </a:t>
            </a:r>
            <a:r>
              <a:rPr lang="en-US" dirty="0"/>
              <a:t>J</a:t>
            </a:r>
            <a:r>
              <a:rPr lang="en-US" baseline="-25000" dirty="0"/>
              <a:t>7 </a:t>
            </a:r>
            <a:r>
              <a:rPr lang="en-US" dirty="0"/>
              <a:t>]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1416254" y="1996685"/>
            <a:ext cx="388828" cy="20096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0013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382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Times New Roman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058150" cy="5105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Introduction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Framework Design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Job Scheduling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Scheduling Validation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Prototype Implementation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Experimental Evaluation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Conclusion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50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71600"/>
            <a:ext cx="5873720" cy="4419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CASINO software and apps run as different processes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Android’s </a:t>
            </a:r>
            <a:r>
              <a:rPr lang="en-US" sz="2000" dirty="0" smtClean="0">
                <a:solidFill>
                  <a:srgbClr val="0070C0"/>
                </a:solidFill>
              </a:rPr>
              <a:t>Binder</a:t>
            </a:r>
            <a:r>
              <a:rPr lang="en-US" sz="2000" dirty="0" smtClean="0"/>
              <a:t> interface used for Inter-Process Communication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CASINO uses AspectJ and Java’s annotation processing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solidFill>
                  <a:srgbClr val="0070C0"/>
                </a:solidFill>
              </a:rPr>
              <a:t>AspectJ injects code for processing annotations during compile time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Alternatively, </a:t>
            </a:r>
            <a:r>
              <a:rPr lang="en-US" sz="2000" dirty="0"/>
              <a:t>Java </a:t>
            </a:r>
            <a:r>
              <a:rPr lang="en-US" sz="2000" dirty="0" smtClean="0"/>
              <a:t>Dynamic Proxy mechanism was tested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W</a:t>
            </a:r>
            <a:r>
              <a:rPr lang="en-US" sz="2000" dirty="0" smtClean="0"/>
              <a:t>orks at run-time, uses Java reflection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S</a:t>
            </a:r>
            <a:r>
              <a:rPr lang="en-US" sz="2000" dirty="0" smtClean="0"/>
              <a:t>low, more overhead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r="9426"/>
          <a:stretch/>
        </p:blipFill>
        <p:spPr>
          <a:xfrm>
            <a:off x="5791200" y="2649519"/>
            <a:ext cx="3352800" cy="239238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76201"/>
            <a:ext cx="7886700" cy="9144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Times New Roman" charset="0"/>
              </a:rPr>
              <a:t>CASINO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Times New Roman" charset="0"/>
              </a:rPr>
              <a:t>Implementation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+mn-lt"/>
              <a:ea typeface="ＭＳ Ｐゴシック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70668"/>
            <a:ext cx="903632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Prototype build for Android devices and Android x86 virtual machines</a:t>
            </a:r>
          </a:p>
        </p:txBody>
      </p:sp>
    </p:spTree>
    <p:extLst>
      <p:ext uri="{BB962C8B-B14F-4D97-AF65-F5344CB8AC3E}">
        <p14:creationId xmlns:p14="http://schemas.microsoft.com/office/powerpoint/2010/main" val="210308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201"/>
            <a:ext cx="7886700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Times New Roman" charset="0"/>
              </a:rPr>
              <a:t>Profiler Implementation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+mn-lt"/>
              <a:ea typeface="ＭＳ Ｐゴシック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1"/>
            <a:ext cx="8839200" cy="495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/>
              <a:t>CASINO profiles system resources on each device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Network</a:t>
            </a:r>
            <a:r>
              <a:rPr lang="en-US" sz="2400" dirty="0" smtClean="0"/>
              <a:t> profiler uses </a:t>
            </a:r>
            <a:r>
              <a:rPr lang="en-US" sz="2400" dirty="0"/>
              <a:t>Android’s </a:t>
            </a:r>
            <a:r>
              <a:rPr lang="en-US" sz="2400" dirty="0" err="1" smtClean="0"/>
              <a:t>NetworkInfo</a:t>
            </a:r>
            <a:r>
              <a:rPr lang="en-US" sz="2400" dirty="0" smtClean="0"/>
              <a:t> and </a:t>
            </a:r>
            <a:r>
              <a:rPr lang="en-US" sz="2400" dirty="0" err="1" smtClean="0"/>
              <a:t>TrafficStats</a:t>
            </a:r>
            <a:r>
              <a:rPr lang="en-US" sz="2400" dirty="0" smtClean="0"/>
              <a:t> API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CPU and memory </a:t>
            </a:r>
            <a:r>
              <a:rPr lang="en-US" sz="2400" dirty="0" smtClean="0"/>
              <a:t>profiler reads native system files for getting capability and usage</a:t>
            </a:r>
          </a:p>
          <a:p>
            <a:pPr lvl="2">
              <a:lnSpc>
                <a:spcPct val="100000"/>
              </a:lnSpc>
            </a:pPr>
            <a:r>
              <a:rPr lang="en-US" sz="2000" dirty="0" smtClean="0"/>
              <a:t>"/proc/stat“ </a:t>
            </a:r>
            <a:r>
              <a:rPr lang="en-US" sz="2000" dirty="0"/>
              <a:t>and “/sys/devices/system/</a:t>
            </a:r>
            <a:r>
              <a:rPr lang="en-US" sz="2000" dirty="0" err="1"/>
              <a:t>cpu</a:t>
            </a:r>
            <a:r>
              <a:rPr lang="en-US" sz="2000" dirty="0" smtClean="0"/>
              <a:t>/…”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Battery</a:t>
            </a:r>
            <a:r>
              <a:rPr lang="en-US" sz="2400" dirty="0" smtClean="0"/>
              <a:t> profiler uses a combination of Android API and reading native system files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Android’s </a:t>
            </a:r>
            <a:r>
              <a:rPr lang="en-US" sz="2000" dirty="0" err="1"/>
              <a:t>BatteryManager</a:t>
            </a:r>
            <a:r>
              <a:rPr lang="en-US" sz="2000" dirty="0"/>
              <a:t> </a:t>
            </a:r>
            <a:r>
              <a:rPr lang="en-US" sz="2000" dirty="0" smtClean="0"/>
              <a:t>API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R</a:t>
            </a:r>
            <a:r>
              <a:rPr lang="en-US" sz="2000" dirty="0" smtClean="0"/>
              <a:t>eads “/sys/class/</a:t>
            </a:r>
            <a:r>
              <a:rPr lang="en-US" sz="2000" dirty="0" err="1" smtClean="0"/>
              <a:t>power_supply</a:t>
            </a:r>
            <a:r>
              <a:rPr lang="en-US" sz="2000" dirty="0" smtClean="0"/>
              <a:t>”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Other tools such as Battery </a:t>
            </a:r>
            <a:r>
              <a:rPr lang="en-US" sz="2400" dirty="0" smtClean="0"/>
              <a:t>Historian, </a:t>
            </a:r>
            <a:r>
              <a:rPr lang="en-US" sz="2400" dirty="0"/>
              <a:t>Network </a:t>
            </a:r>
            <a:r>
              <a:rPr lang="en-US" sz="2400" dirty="0" smtClean="0"/>
              <a:t>Monitor, and HPROF Analyzer were used to analyze resource usage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62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023"/>
            <a:ext cx="7886700" cy="83539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Times New Roman" charset="0"/>
              </a:rPr>
              <a:t>Evaluation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Times New Roman" charset="0"/>
              </a:rPr>
              <a:t>of Photo Filtering App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+mn-lt"/>
              <a:ea typeface="ＭＳ Ｐゴシック" charset="0"/>
              <a:cs typeface="Times New Roman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082426"/>
            <a:ext cx="2057400" cy="365125"/>
          </a:xfrm>
        </p:spPr>
        <p:txBody>
          <a:bodyPr/>
          <a:lstStyle/>
          <a:p>
            <a:fld id="{331A87A1-6D42-4793-BE8C-5C6D14AFF8F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6200" y="762000"/>
            <a:ext cx="5791200" cy="2765059"/>
          </a:xfrm>
        </p:spPr>
        <p:txBody>
          <a:bodyPr>
            <a:noAutofit/>
          </a:bodyPr>
          <a:lstStyle/>
          <a:p>
            <a:r>
              <a:rPr lang="en-US" sz="2000" dirty="0"/>
              <a:t>Applies Gaussian blur filter on a photo</a:t>
            </a:r>
          </a:p>
          <a:p>
            <a:r>
              <a:rPr lang="en-US" sz="2000" dirty="0">
                <a:solidFill>
                  <a:srgbClr val="0070C0"/>
                </a:solidFill>
              </a:rPr>
              <a:t>The filtering job is annotated with </a:t>
            </a:r>
            <a:r>
              <a:rPr lang="en-US" sz="2000" i="1" dirty="0" smtClean="0">
                <a:solidFill>
                  <a:srgbClr val="0070C0"/>
                </a:solidFill>
              </a:rPr>
              <a:t>@</a:t>
            </a:r>
            <a:r>
              <a:rPr lang="en-US" sz="2000" i="1" dirty="0" err="1" smtClean="0">
                <a:solidFill>
                  <a:srgbClr val="0070C0"/>
                </a:solidFill>
              </a:rPr>
              <a:t>offloadable</a:t>
            </a:r>
            <a:endParaRPr lang="en-US" sz="2000" i="1" dirty="0" smtClean="0">
              <a:solidFill>
                <a:srgbClr val="0070C0"/>
              </a:solidFill>
            </a:endParaRPr>
          </a:p>
          <a:p>
            <a:r>
              <a:rPr lang="en-US" sz="2000" dirty="0" smtClean="0"/>
              <a:t>Tested for one mobile-cloud pair</a:t>
            </a:r>
          </a:p>
          <a:p>
            <a:r>
              <a:rPr lang="en-US" sz="2000" dirty="0" smtClean="0"/>
              <a:t>Tested </a:t>
            </a:r>
            <a:r>
              <a:rPr lang="en-US" sz="2000" dirty="0"/>
              <a:t>with both Java and native C++ implementation of the </a:t>
            </a:r>
            <a:r>
              <a:rPr lang="en-US" sz="2000" dirty="0" smtClean="0"/>
              <a:t>filter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Dynamic offloading improves execution time substantially</a:t>
            </a:r>
          </a:p>
          <a:p>
            <a:pPr lvl="1"/>
            <a:r>
              <a:rPr lang="en-US" sz="2000" dirty="0" smtClean="0"/>
              <a:t>Benefits </a:t>
            </a:r>
            <a:r>
              <a:rPr lang="en-US" sz="2000" dirty="0"/>
              <a:t>of </a:t>
            </a:r>
            <a:r>
              <a:rPr lang="en-US" sz="2000" dirty="0" smtClean="0"/>
              <a:t>offloading </a:t>
            </a:r>
            <a:r>
              <a:rPr lang="en-US" sz="2000" dirty="0"/>
              <a:t>increase with image </a:t>
            </a:r>
            <a:r>
              <a:rPr lang="en-US" sz="2000" dirty="0" smtClean="0"/>
              <a:t>size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0" y="3527060"/>
            <a:ext cx="3523034" cy="21926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40277" y="5719718"/>
            <a:ext cx="29356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Java based implementation of the filter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052" y="3592493"/>
            <a:ext cx="3458183" cy="21272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25894" y="5719718"/>
            <a:ext cx="24502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C++ implementation of the filter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516" y="990600"/>
            <a:ext cx="2747684" cy="223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3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144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Times New Roman" charset="0"/>
              </a:rPr>
              <a:t>Computation Offloading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" y="993370"/>
            <a:ext cx="9067800" cy="472163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Mobile devices have limited resources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Systems designed to offload resource-demanding tasks</a:t>
            </a:r>
            <a:r>
              <a:rPr lang="zh-CN" altLang="en-US" sz="2400" dirty="0"/>
              <a:t> </a:t>
            </a:r>
            <a:r>
              <a:rPr lang="en-US" sz="2400" dirty="0"/>
              <a:t>to </a:t>
            </a:r>
            <a:r>
              <a:rPr lang="en-US" sz="2400" dirty="0" smtClean="0"/>
              <a:t>cloud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Use </a:t>
            </a:r>
            <a:r>
              <a:rPr lang="en-US" sz="2400" dirty="0"/>
              <a:t>cost function to balance cost and benefit of offloading a task based </a:t>
            </a:r>
            <a:r>
              <a:rPr lang="en-US" sz="2400" dirty="0" smtClean="0"/>
              <a:t>on</a:t>
            </a:r>
            <a:r>
              <a:rPr lang="en-US" sz="2000" dirty="0" smtClean="0"/>
              <a:t>: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Workload of the </a:t>
            </a:r>
            <a:r>
              <a:rPr lang="en-US" sz="2000" dirty="0" smtClean="0"/>
              <a:t>task, state </a:t>
            </a:r>
            <a:r>
              <a:rPr lang="en-US" sz="2000" dirty="0"/>
              <a:t>of </a:t>
            </a:r>
            <a:r>
              <a:rPr lang="en-US" sz="2000" dirty="0" smtClean="0"/>
              <a:t>resources, </a:t>
            </a:r>
            <a:r>
              <a:rPr lang="en-US" sz="2000" dirty="0"/>
              <a:t>software and hardware </a:t>
            </a:r>
            <a:r>
              <a:rPr lang="en-US" sz="2000" dirty="0" smtClean="0"/>
              <a:t>dependencies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70C0"/>
                </a:solidFill>
              </a:rPr>
              <a:t>Existing works applicable only for single mobile-cloud pair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70C0"/>
                </a:solidFill>
              </a:rPr>
              <a:t>No existing work is designed to work with a distributed app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Local offloading decisions do not always result in the best </a:t>
            </a:r>
            <a:r>
              <a:rPr lang="en-US" sz="2000" dirty="0" smtClean="0"/>
              <a:t>performance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Offloading </a:t>
            </a:r>
            <a:r>
              <a:rPr lang="en-US" sz="2000" dirty="0"/>
              <a:t>needs to be coordinated among the participating </a:t>
            </a:r>
            <a:r>
              <a:rPr lang="en-US" sz="2000" dirty="0" smtClean="0"/>
              <a:t>entities for best performance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35CDBF6-92AD-3F4A-8539-889E728BC7C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70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668109"/>
              </p:ext>
            </p:extLst>
          </p:nvPr>
        </p:nvGraphicFramePr>
        <p:xfrm>
          <a:off x="0" y="1447800"/>
          <a:ext cx="9144001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5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3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0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8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03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State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Size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(Kb)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Execution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Time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Including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Offloading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(</a:t>
                      </a:r>
                      <a:r>
                        <a:rPr lang="en-US" sz="1800" dirty="0" err="1" smtClean="0"/>
                        <a:t>ms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Overhead –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Interception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and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State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Initialization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(</a:t>
                      </a:r>
                      <a:r>
                        <a:rPr lang="en-US" sz="1800" dirty="0" err="1" smtClean="0"/>
                        <a:t>ms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Overhead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– State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Sync (</a:t>
                      </a:r>
                      <a:r>
                        <a:rPr lang="en-US" sz="1800" dirty="0" err="1" smtClean="0"/>
                        <a:t>ms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Overhead Percentage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6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237.31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3212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2.11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0.06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0.06%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6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61.36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664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2.75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0.07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0.40%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6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36.44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490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2.93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0.08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0.61%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6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6.70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2.79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0.06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1.97%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" y="4343330"/>
            <a:ext cx="788670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Overhead </a:t>
            </a:r>
            <a:r>
              <a:rPr lang="en-US" sz="2400" dirty="0" smtClean="0">
                <a:solidFill>
                  <a:srgbClr val="0070C0"/>
                </a:solidFill>
              </a:rPr>
              <a:t>is </a:t>
            </a:r>
            <a:r>
              <a:rPr lang="en-US" sz="2400" dirty="0">
                <a:solidFill>
                  <a:srgbClr val="0070C0"/>
                </a:solidFill>
              </a:rPr>
              <a:t>low and remains below 2</a:t>
            </a:r>
            <a:r>
              <a:rPr lang="en-US" sz="2400" dirty="0" smtClean="0">
                <a:solidFill>
                  <a:srgbClr val="0070C0"/>
                </a:solidFill>
              </a:rPr>
              <a:t>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Overhead percentage decreases as the state size increases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7023"/>
            <a:ext cx="7886700" cy="94357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Times New Roman" charset="0"/>
              </a:rPr>
              <a:t>Evaluation of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Times New Roman" charset="0"/>
              </a:rPr>
              <a:t>Execution Manager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+mn-lt"/>
              <a:ea typeface="ＭＳ Ｐゴシック" charset="0"/>
              <a:cs typeface="Times New Roman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48600" y="2362200"/>
            <a:ext cx="1219200" cy="1463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4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Times New Roman" charset="0"/>
              </a:rPr>
              <a:t>Conclusion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+mn-lt"/>
              <a:ea typeface="ＭＳ Ｐゴシック" charset="0"/>
              <a:cs typeface="Times New Roman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87A1-6D42-4793-BE8C-5C6D14AFF8F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1" y="914401"/>
            <a:ext cx="8909958" cy="50291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T</a:t>
            </a:r>
            <a:r>
              <a:rPr lang="en-US" sz="2400" dirty="0" smtClean="0"/>
              <a:t>he first computation </a:t>
            </a:r>
            <a:r>
              <a:rPr lang="en-US" sz="2400" dirty="0"/>
              <a:t>offloading framework for distributed apps </a:t>
            </a:r>
            <a:r>
              <a:rPr lang="en-US" sz="2400" dirty="0" smtClean="0"/>
              <a:t>running on </a:t>
            </a:r>
            <a:r>
              <a:rPr lang="en-US" sz="2400" dirty="0"/>
              <a:t>mobile-cloud </a:t>
            </a:r>
            <a:r>
              <a:rPr lang="en-US" sz="2400" dirty="0" smtClean="0"/>
              <a:t>platforms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smtClean="0"/>
              <a:t>CASINO provides an API for both </a:t>
            </a:r>
            <a:r>
              <a:rPr lang="en-US" sz="2400" dirty="0" smtClean="0">
                <a:solidFill>
                  <a:srgbClr val="0070C0"/>
                </a:solidFill>
              </a:rPr>
              <a:t>static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0070C0"/>
                </a:solidFill>
              </a:rPr>
              <a:t>dynamic</a:t>
            </a:r>
            <a:r>
              <a:rPr lang="en-US" sz="2400" dirty="0" smtClean="0"/>
              <a:t> partitioning of code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smtClean="0"/>
              <a:t>We designed a </a:t>
            </a:r>
            <a:r>
              <a:rPr lang="en-US" sz="2400" dirty="0" smtClean="0">
                <a:solidFill>
                  <a:srgbClr val="0070C0"/>
                </a:solidFill>
              </a:rPr>
              <a:t>job scheduler </a:t>
            </a:r>
            <a:r>
              <a:rPr lang="en-US" sz="2400" dirty="0" smtClean="0"/>
              <a:t>for minimizing the total completion time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</a:rPr>
              <a:t>P</a:t>
            </a:r>
            <a:r>
              <a:rPr lang="en-US" sz="2000" dirty="0" smtClean="0">
                <a:solidFill>
                  <a:srgbClr val="0070C0"/>
                </a:solidFill>
              </a:rPr>
              <a:t>olynomial time </a:t>
            </a:r>
            <a:r>
              <a:rPr lang="en-US" sz="2000" dirty="0" smtClean="0"/>
              <a:t>approximation algorithm for an NP-hard problem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All jobs are scheduled according to their constraints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We designed and implemented in </a:t>
            </a:r>
            <a:r>
              <a:rPr lang="en-US" sz="2400" dirty="0" smtClean="0">
                <a:solidFill>
                  <a:srgbClr val="0070C0"/>
                </a:solidFill>
              </a:rPr>
              <a:t>Android</a:t>
            </a:r>
            <a:r>
              <a:rPr lang="en-US" sz="2400" dirty="0" smtClean="0"/>
              <a:t> a development and deployment framework that performs efficiently</a:t>
            </a:r>
          </a:p>
        </p:txBody>
      </p:sp>
    </p:spTree>
    <p:extLst>
      <p:ext uri="{BB962C8B-B14F-4D97-AF65-F5344CB8AC3E}">
        <p14:creationId xmlns:p14="http://schemas.microsoft.com/office/powerpoint/2010/main" val="357392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88938"/>
            <a:ext cx="8839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600" kern="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Acknowledgment: NSF Grants No. CNS 1409523, CNS 1054754, DGE 1565478, and SHF 1617749; DARPA/AFRL Contract No. A8650-15-C-7521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0094" y="1219200"/>
            <a:ext cx="61670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Thanks!</a:t>
            </a: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http://cs.njit.edu/~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borcea/avatar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1860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Times New Roman" charset="0"/>
              </a:rPr>
              <a:t>Motivating Example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+mn-lt"/>
              <a:ea typeface="ＭＳ Ｐゴシック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230" name="Group 229"/>
          <p:cNvGrpSpPr/>
          <p:nvPr/>
        </p:nvGrpSpPr>
        <p:grpSpPr>
          <a:xfrm>
            <a:off x="6997143" y="3656548"/>
            <a:ext cx="1630812" cy="1256775"/>
            <a:chOff x="7378143" y="4781081"/>
            <a:chExt cx="1630812" cy="1256775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8143" y="4781081"/>
              <a:ext cx="1630812" cy="125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8208842" y="5581139"/>
              <a:ext cx="36232" cy="43908"/>
            </a:xfrm>
            <a:custGeom>
              <a:avLst/>
              <a:gdLst>
                <a:gd name="T0" fmla="*/ 0 w 28"/>
                <a:gd name="T1" fmla="*/ 33 h 33"/>
                <a:gd name="T2" fmla="*/ 28 w 28"/>
                <a:gd name="T3" fmla="*/ 5 h 33"/>
                <a:gd name="T4" fmla="*/ 28 w 28"/>
                <a:gd name="T5" fmla="*/ 0 h 33"/>
                <a:gd name="T6" fmla="*/ 0 w 28"/>
                <a:gd name="T7" fmla="*/ 28 h 33"/>
                <a:gd name="T8" fmla="*/ 0 w 28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3">
                  <a:moveTo>
                    <a:pt x="0" y="33"/>
                  </a:moveTo>
                  <a:lnTo>
                    <a:pt x="28" y="5"/>
                  </a:lnTo>
                  <a:lnTo>
                    <a:pt x="28" y="0"/>
                  </a:lnTo>
                  <a:lnTo>
                    <a:pt x="0" y="28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8109203" y="5307044"/>
              <a:ext cx="138459" cy="34595"/>
            </a:xfrm>
            <a:custGeom>
              <a:avLst/>
              <a:gdLst>
                <a:gd name="T0" fmla="*/ 0 w 107"/>
                <a:gd name="T1" fmla="*/ 26 h 26"/>
                <a:gd name="T2" fmla="*/ 26 w 107"/>
                <a:gd name="T3" fmla="*/ 0 h 26"/>
                <a:gd name="T4" fmla="*/ 107 w 107"/>
                <a:gd name="T5" fmla="*/ 0 h 26"/>
                <a:gd name="T6" fmla="*/ 80 w 107"/>
                <a:gd name="T7" fmla="*/ 26 h 26"/>
                <a:gd name="T8" fmla="*/ 0 w 10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6">
                  <a:moveTo>
                    <a:pt x="0" y="26"/>
                  </a:moveTo>
                  <a:lnTo>
                    <a:pt x="26" y="0"/>
                  </a:lnTo>
                  <a:lnTo>
                    <a:pt x="107" y="0"/>
                  </a:lnTo>
                  <a:lnTo>
                    <a:pt x="8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8212724" y="5307044"/>
              <a:ext cx="34938" cy="311351"/>
            </a:xfrm>
            <a:custGeom>
              <a:avLst/>
              <a:gdLst>
                <a:gd name="T0" fmla="*/ 0 w 27"/>
                <a:gd name="T1" fmla="*/ 26 h 234"/>
                <a:gd name="T2" fmla="*/ 27 w 27"/>
                <a:gd name="T3" fmla="*/ 0 h 234"/>
                <a:gd name="T4" fmla="*/ 27 w 27"/>
                <a:gd name="T5" fmla="*/ 208 h 234"/>
                <a:gd name="T6" fmla="*/ 0 w 27"/>
                <a:gd name="T7" fmla="*/ 234 h 234"/>
                <a:gd name="T8" fmla="*/ 0 w 27"/>
                <a:gd name="T9" fmla="*/ 2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34">
                  <a:moveTo>
                    <a:pt x="0" y="26"/>
                  </a:moveTo>
                  <a:lnTo>
                    <a:pt x="27" y="0"/>
                  </a:lnTo>
                  <a:lnTo>
                    <a:pt x="27" y="208"/>
                  </a:lnTo>
                  <a:lnTo>
                    <a:pt x="0" y="23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15"/>
            <p:cNvSpPr>
              <a:spLocks noChangeArrowheads="1"/>
            </p:cNvSpPr>
            <p:nvPr/>
          </p:nvSpPr>
          <p:spPr bwMode="auto">
            <a:xfrm>
              <a:off x="8109203" y="5341639"/>
              <a:ext cx="103520" cy="27675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16"/>
            <p:cNvSpPr>
              <a:spLocks noChangeArrowheads="1"/>
            </p:cNvSpPr>
            <p:nvPr/>
          </p:nvSpPr>
          <p:spPr bwMode="auto">
            <a:xfrm>
              <a:off x="8109203" y="5341639"/>
              <a:ext cx="103520" cy="276756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1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9556" y="5352283"/>
              <a:ext cx="78934" cy="17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18"/>
            <p:cNvSpPr>
              <a:spLocks noChangeArrowheads="1"/>
            </p:cNvSpPr>
            <p:nvPr/>
          </p:nvSpPr>
          <p:spPr bwMode="auto">
            <a:xfrm>
              <a:off x="8122144" y="5354944"/>
              <a:ext cx="77640" cy="16898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9"/>
            <p:cNvSpPr>
              <a:spLocks noEditPoints="1"/>
            </p:cNvSpPr>
            <p:nvPr/>
          </p:nvSpPr>
          <p:spPr bwMode="auto">
            <a:xfrm>
              <a:off x="8131202" y="5364258"/>
              <a:ext cx="59524" cy="143700"/>
            </a:xfrm>
            <a:custGeom>
              <a:avLst/>
              <a:gdLst>
                <a:gd name="T0" fmla="*/ 0 w 46"/>
                <a:gd name="T1" fmla="*/ 98 h 108"/>
                <a:gd name="T2" fmla="*/ 46 w 46"/>
                <a:gd name="T3" fmla="*/ 98 h 108"/>
                <a:gd name="T4" fmla="*/ 46 w 46"/>
                <a:gd name="T5" fmla="*/ 108 h 108"/>
                <a:gd name="T6" fmla="*/ 0 w 46"/>
                <a:gd name="T7" fmla="*/ 108 h 108"/>
                <a:gd name="T8" fmla="*/ 0 w 46"/>
                <a:gd name="T9" fmla="*/ 98 h 108"/>
                <a:gd name="T10" fmla="*/ 0 w 46"/>
                <a:gd name="T11" fmla="*/ 81 h 108"/>
                <a:gd name="T12" fmla="*/ 46 w 46"/>
                <a:gd name="T13" fmla="*/ 81 h 108"/>
                <a:gd name="T14" fmla="*/ 46 w 46"/>
                <a:gd name="T15" fmla="*/ 92 h 108"/>
                <a:gd name="T16" fmla="*/ 0 w 46"/>
                <a:gd name="T17" fmla="*/ 92 h 108"/>
                <a:gd name="T18" fmla="*/ 0 w 46"/>
                <a:gd name="T19" fmla="*/ 81 h 108"/>
                <a:gd name="T20" fmla="*/ 0 w 46"/>
                <a:gd name="T21" fmla="*/ 64 h 108"/>
                <a:gd name="T22" fmla="*/ 46 w 46"/>
                <a:gd name="T23" fmla="*/ 64 h 108"/>
                <a:gd name="T24" fmla="*/ 46 w 46"/>
                <a:gd name="T25" fmla="*/ 75 h 108"/>
                <a:gd name="T26" fmla="*/ 0 w 46"/>
                <a:gd name="T27" fmla="*/ 75 h 108"/>
                <a:gd name="T28" fmla="*/ 0 w 46"/>
                <a:gd name="T29" fmla="*/ 64 h 108"/>
                <a:gd name="T30" fmla="*/ 0 w 46"/>
                <a:gd name="T31" fmla="*/ 48 h 108"/>
                <a:gd name="T32" fmla="*/ 46 w 46"/>
                <a:gd name="T33" fmla="*/ 48 h 108"/>
                <a:gd name="T34" fmla="*/ 46 w 46"/>
                <a:gd name="T35" fmla="*/ 58 h 108"/>
                <a:gd name="T36" fmla="*/ 0 w 46"/>
                <a:gd name="T37" fmla="*/ 58 h 108"/>
                <a:gd name="T38" fmla="*/ 0 w 46"/>
                <a:gd name="T39" fmla="*/ 48 h 108"/>
                <a:gd name="T40" fmla="*/ 0 w 46"/>
                <a:gd name="T41" fmla="*/ 24 h 108"/>
                <a:gd name="T42" fmla="*/ 46 w 46"/>
                <a:gd name="T43" fmla="*/ 24 h 108"/>
                <a:gd name="T44" fmla="*/ 46 w 46"/>
                <a:gd name="T45" fmla="*/ 42 h 108"/>
                <a:gd name="T46" fmla="*/ 0 w 46"/>
                <a:gd name="T47" fmla="*/ 42 h 108"/>
                <a:gd name="T48" fmla="*/ 0 w 46"/>
                <a:gd name="T49" fmla="*/ 24 h 108"/>
                <a:gd name="T50" fmla="*/ 0 w 46"/>
                <a:gd name="T51" fmla="*/ 0 h 108"/>
                <a:gd name="T52" fmla="*/ 46 w 46"/>
                <a:gd name="T53" fmla="*/ 0 h 108"/>
                <a:gd name="T54" fmla="*/ 46 w 46"/>
                <a:gd name="T55" fmla="*/ 18 h 108"/>
                <a:gd name="T56" fmla="*/ 0 w 46"/>
                <a:gd name="T57" fmla="*/ 18 h 108"/>
                <a:gd name="T58" fmla="*/ 0 w 46"/>
                <a:gd name="T5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" h="108">
                  <a:moveTo>
                    <a:pt x="0" y="98"/>
                  </a:moveTo>
                  <a:lnTo>
                    <a:pt x="46" y="98"/>
                  </a:lnTo>
                  <a:lnTo>
                    <a:pt x="46" y="108"/>
                  </a:lnTo>
                  <a:lnTo>
                    <a:pt x="0" y="108"/>
                  </a:lnTo>
                  <a:lnTo>
                    <a:pt x="0" y="98"/>
                  </a:lnTo>
                  <a:close/>
                  <a:moveTo>
                    <a:pt x="0" y="81"/>
                  </a:moveTo>
                  <a:lnTo>
                    <a:pt x="46" y="81"/>
                  </a:lnTo>
                  <a:lnTo>
                    <a:pt x="46" y="92"/>
                  </a:lnTo>
                  <a:lnTo>
                    <a:pt x="0" y="92"/>
                  </a:lnTo>
                  <a:lnTo>
                    <a:pt x="0" y="81"/>
                  </a:lnTo>
                  <a:close/>
                  <a:moveTo>
                    <a:pt x="0" y="64"/>
                  </a:moveTo>
                  <a:lnTo>
                    <a:pt x="46" y="64"/>
                  </a:lnTo>
                  <a:lnTo>
                    <a:pt x="46" y="75"/>
                  </a:lnTo>
                  <a:lnTo>
                    <a:pt x="0" y="75"/>
                  </a:lnTo>
                  <a:lnTo>
                    <a:pt x="0" y="64"/>
                  </a:lnTo>
                  <a:close/>
                  <a:moveTo>
                    <a:pt x="0" y="48"/>
                  </a:moveTo>
                  <a:lnTo>
                    <a:pt x="46" y="48"/>
                  </a:lnTo>
                  <a:lnTo>
                    <a:pt x="46" y="58"/>
                  </a:lnTo>
                  <a:lnTo>
                    <a:pt x="0" y="58"/>
                  </a:lnTo>
                  <a:lnTo>
                    <a:pt x="0" y="48"/>
                  </a:lnTo>
                  <a:close/>
                  <a:moveTo>
                    <a:pt x="0" y="24"/>
                  </a:moveTo>
                  <a:lnTo>
                    <a:pt x="46" y="24"/>
                  </a:lnTo>
                  <a:lnTo>
                    <a:pt x="46" y="42"/>
                  </a:lnTo>
                  <a:lnTo>
                    <a:pt x="0" y="42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46" y="0"/>
                  </a:lnTo>
                  <a:lnTo>
                    <a:pt x="46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0"/>
            <p:cNvSpPr>
              <a:spLocks noChangeArrowheads="1"/>
            </p:cNvSpPr>
            <p:nvPr/>
          </p:nvSpPr>
          <p:spPr bwMode="auto">
            <a:xfrm>
              <a:off x="8131202" y="5494653"/>
              <a:ext cx="59524" cy="13306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21"/>
            <p:cNvSpPr>
              <a:spLocks noChangeArrowheads="1"/>
            </p:cNvSpPr>
            <p:nvPr/>
          </p:nvSpPr>
          <p:spPr bwMode="auto">
            <a:xfrm>
              <a:off x="8131202" y="5472034"/>
              <a:ext cx="59524" cy="14636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22"/>
            <p:cNvSpPr>
              <a:spLocks noChangeArrowheads="1"/>
            </p:cNvSpPr>
            <p:nvPr/>
          </p:nvSpPr>
          <p:spPr bwMode="auto">
            <a:xfrm>
              <a:off x="8131202" y="5449414"/>
              <a:ext cx="59524" cy="14636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3"/>
            <p:cNvSpPr>
              <a:spLocks noChangeArrowheads="1"/>
            </p:cNvSpPr>
            <p:nvPr/>
          </p:nvSpPr>
          <p:spPr bwMode="auto">
            <a:xfrm>
              <a:off x="8131202" y="5428125"/>
              <a:ext cx="59524" cy="13306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24"/>
            <p:cNvSpPr>
              <a:spLocks noChangeArrowheads="1"/>
            </p:cNvSpPr>
            <p:nvPr/>
          </p:nvSpPr>
          <p:spPr bwMode="auto">
            <a:xfrm>
              <a:off x="8131202" y="5396192"/>
              <a:ext cx="59524" cy="23950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25"/>
            <p:cNvSpPr>
              <a:spLocks noChangeArrowheads="1"/>
            </p:cNvSpPr>
            <p:nvPr/>
          </p:nvSpPr>
          <p:spPr bwMode="auto">
            <a:xfrm>
              <a:off x="8131202" y="5364258"/>
              <a:ext cx="59524" cy="23950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26"/>
            <p:cNvSpPr>
              <a:spLocks noChangeArrowheads="1"/>
            </p:cNvSpPr>
            <p:nvPr/>
          </p:nvSpPr>
          <p:spPr bwMode="auto">
            <a:xfrm>
              <a:off x="8113085" y="5618395"/>
              <a:ext cx="95756" cy="6653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1906" y="5535900"/>
              <a:ext cx="20704" cy="21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2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1906" y="5535900"/>
              <a:ext cx="20704" cy="21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2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1906" y="5541223"/>
              <a:ext cx="15528" cy="1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3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1906" y="5541223"/>
              <a:ext cx="15528" cy="1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3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1906" y="5557189"/>
              <a:ext cx="15528" cy="1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3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1906" y="5557189"/>
              <a:ext cx="15528" cy="1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3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7082" y="5557189"/>
              <a:ext cx="10352" cy="10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3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7082" y="5557189"/>
              <a:ext cx="10352" cy="10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Rectangle 35"/>
            <p:cNvSpPr>
              <a:spLocks noChangeArrowheads="1"/>
            </p:cNvSpPr>
            <p:nvPr/>
          </p:nvSpPr>
          <p:spPr bwMode="auto">
            <a:xfrm>
              <a:off x="8145436" y="5376233"/>
              <a:ext cx="9058" cy="2661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0" name="Picture 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5084" y="5368250"/>
              <a:ext cx="53054" cy="5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Rectangle 37"/>
            <p:cNvSpPr>
              <a:spLocks noChangeArrowheads="1"/>
            </p:cNvSpPr>
            <p:nvPr/>
          </p:nvSpPr>
          <p:spPr bwMode="auto">
            <a:xfrm>
              <a:off x="8135084" y="5368250"/>
              <a:ext cx="50466" cy="5322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2" name="Picture 3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0260" y="5373572"/>
              <a:ext cx="16822" cy="10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39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0260" y="5373572"/>
              <a:ext cx="16822" cy="10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4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908" y="5401514"/>
              <a:ext cx="58230" cy="1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Freeform 41"/>
            <p:cNvSpPr>
              <a:spLocks/>
            </p:cNvSpPr>
            <p:nvPr/>
          </p:nvSpPr>
          <p:spPr bwMode="auto">
            <a:xfrm>
              <a:off x="8135084" y="5401514"/>
              <a:ext cx="49172" cy="9314"/>
            </a:xfrm>
            <a:custGeom>
              <a:avLst/>
              <a:gdLst>
                <a:gd name="T0" fmla="*/ 0 w 152"/>
                <a:gd name="T1" fmla="*/ 6 h 28"/>
                <a:gd name="T2" fmla="*/ 41 w 152"/>
                <a:gd name="T3" fmla="*/ 6 h 28"/>
                <a:gd name="T4" fmla="*/ 124 w 152"/>
                <a:gd name="T5" fmla="*/ 6 h 28"/>
                <a:gd name="T6" fmla="*/ 152 w 152"/>
                <a:gd name="T7" fmla="*/ 6 h 28"/>
                <a:gd name="T8" fmla="*/ 152 w 152"/>
                <a:gd name="T9" fmla="*/ 28 h 28"/>
                <a:gd name="T10" fmla="*/ 0 w 152"/>
                <a:gd name="T11" fmla="*/ 28 h 28"/>
                <a:gd name="T12" fmla="*/ 0 w 152"/>
                <a:gd name="T13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28">
                  <a:moveTo>
                    <a:pt x="0" y="6"/>
                  </a:moveTo>
                  <a:lnTo>
                    <a:pt x="41" y="6"/>
                  </a:lnTo>
                  <a:cubicBezTo>
                    <a:pt x="68" y="0"/>
                    <a:pt x="97" y="0"/>
                    <a:pt x="124" y="6"/>
                  </a:cubicBezTo>
                  <a:lnTo>
                    <a:pt x="152" y="6"/>
                  </a:lnTo>
                  <a:lnTo>
                    <a:pt x="152" y="28"/>
                  </a:lnTo>
                  <a:lnTo>
                    <a:pt x="0" y="28"/>
                  </a:lnTo>
                  <a:lnTo>
                    <a:pt x="0" y="6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42"/>
            <p:cNvSpPr>
              <a:spLocks noChangeArrowheads="1"/>
            </p:cNvSpPr>
            <p:nvPr/>
          </p:nvSpPr>
          <p:spPr bwMode="auto">
            <a:xfrm>
              <a:off x="8136378" y="5406836"/>
              <a:ext cx="45290" cy="2661"/>
            </a:xfrm>
            <a:prstGeom prst="rect">
              <a:avLst/>
            </a:prstGeom>
            <a:solidFill>
              <a:srgbClr val="DBDA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43"/>
            <p:cNvSpPr>
              <a:spLocks noChangeArrowheads="1"/>
            </p:cNvSpPr>
            <p:nvPr/>
          </p:nvSpPr>
          <p:spPr bwMode="auto">
            <a:xfrm>
              <a:off x="8136378" y="5406836"/>
              <a:ext cx="45290" cy="266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8" name="Picture 4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908" y="5428125"/>
              <a:ext cx="58230" cy="1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Freeform 45"/>
            <p:cNvSpPr>
              <a:spLocks/>
            </p:cNvSpPr>
            <p:nvPr/>
          </p:nvSpPr>
          <p:spPr bwMode="auto">
            <a:xfrm>
              <a:off x="8135084" y="5429456"/>
              <a:ext cx="51760" cy="7983"/>
            </a:xfrm>
            <a:custGeom>
              <a:avLst/>
              <a:gdLst>
                <a:gd name="T0" fmla="*/ 0 w 157"/>
                <a:gd name="T1" fmla="*/ 18 h 24"/>
                <a:gd name="T2" fmla="*/ 0 w 157"/>
                <a:gd name="T3" fmla="*/ 6 h 24"/>
                <a:gd name="T4" fmla="*/ 50 w 157"/>
                <a:gd name="T5" fmla="*/ 6 h 24"/>
                <a:gd name="T6" fmla="*/ 107 w 157"/>
                <a:gd name="T7" fmla="*/ 6 h 24"/>
                <a:gd name="T8" fmla="*/ 157 w 157"/>
                <a:gd name="T9" fmla="*/ 6 h 24"/>
                <a:gd name="T10" fmla="*/ 157 w 157"/>
                <a:gd name="T11" fmla="*/ 18 h 24"/>
                <a:gd name="T12" fmla="*/ 107 w 157"/>
                <a:gd name="T13" fmla="*/ 18 h 24"/>
                <a:gd name="T14" fmla="*/ 50 w 157"/>
                <a:gd name="T15" fmla="*/ 18 h 24"/>
                <a:gd name="T16" fmla="*/ 0 w 157"/>
                <a:gd name="T17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24">
                  <a:moveTo>
                    <a:pt x="0" y="18"/>
                  </a:moveTo>
                  <a:lnTo>
                    <a:pt x="0" y="6"/>
                  </a:lnTo>
                  <a:lnTo>
                    <a:pt x="50" y="6"/>
                  </a:lnTo>
                  <a:cubicBezTo>
                    <a:pt x="68" y="0"/>
                    <a:pt x="89" y="0"/>
                    <a:pt x="107" y="6"/>
                  </a:cubicBezTo>
                  <a:lnTo>
                    <a:pt x="157" y="6"/>
                  </a:lnTo>
                  <a:lnTo>
                    <a:pt x="157" y="18"/>
                  </a:lnTo>
                  <a:lnTo>
                    <a:pt x="107" y="18"/>
                  </a:lnTo>
                  <a:cubicBezTo>
                    <a:pt x="89" y="24"/>
                    <a:pt x="68" y="24"/>
                    <a:pt x="50" y="18"/>
                  </a:cubicBezTo>
                  <a:lnTo>
                    <a:pt x="0" y="18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0" name="Picture 46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7082" y="5373572"/>
              <a:ext cx="31056" cy="75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Rectangle 47"/>
            <p:cNvSpPr>
              <a:spLocks noChangeArrowheads="1"/>
            </p:cNvSpPr>
            <p:nvPr/>
          </p:nvSpPr>
          <p:spPr bwMode="auto">
            <a:xfrm>
              <a:off x="8179080" y="5376233"/>
              <a:ext cx="6470" cy="266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8"/>
            <p:cNvSpPr>
              <a:spLocks/>
            </p:cNvSpPr>
            <p:nvPr/>
          </p:nvSpPr>
          <p:spPr bwMode="auto">
            <a:xfrm>
              <a:off x="8167434" y="5376233"/>
              <a:ext cx="5176" cy="3992"/>
            </a:xfrm>
            <a:custGeom>
              <a:avLst/>
              <a:gdLst>
                <a:gd name="T0" fmla="*/ 4 w 4"/>
                <a:gd name="T1" fmla="*/ 2 h 3"/>
                <a:gd name="T2" fmla="*/ 0 w 4"/>
                <a:gd name="T3" fmla="*/ 3 h 3"/>
                <a:gd name="T4" fmla="*/ 0 w 4"/>
                <a:gd name="T5" fmla="*/ 0 h 3"/>
                <a:gd name="T6" fmla="*/ 4 w 4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4" y="2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9"/>
            <p:cNvSpPr>
              <a:spLocks/>
            </p:cNvSpPr>
            <p:nvPr/>
          </p:nvSpPr>
          <p:spPr bwMode="auto">
            <a:xfrm>
              <a:off x="8160964" y="5376233"/>
              <a:ext cx="3882" cy="3992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0 h 3"/>
                <a:gd name="T4" fmla="*/ 3 w 3"/>
                <a:gd name="T5" fmla="*/ 3 h 3"/>
                <a:gd name="T6" fmla="*/ 0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2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50"/>
            <p:cNvSpPr>
              <a:spLocks noChangeArrowheads="1"/>
            </p:cNvSpPr>
            <p:nvPr/>
          </p:nvSpPr>
          <p:spPr bwMode="auto">
            <a:xfrm>
              <a:off x="8175198" y="5413489"/>
              <a:ext cx="9058" cy="266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51"/>
            <p:cNvSpPr>
              <a:spLocks noChangeArrowheads="1"/>
            </p:cNvSpPr>
            <p:nvPr/>
          </p:nvSpPr>
          <p:spPr bwMode="auto">
            <a:xfrm>
              <a:off x="8177786" y="5437439"/>
              <a:ext cx="9058" cy="266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2"/>
            <p:cNvSpPr>
              <a:spLocks noEditPoints="1"/>
            </p:cNvSpPr>
            <p:nvPr/>
          </p:nvSpPr>
          <p:spPr bwMode="auto">
            <a:xfrm>
              <a:off x="8135084" y="5376233"/>
              <a:ext cx="5176" cy="38586"/>
            </a:xfrm>
            <a:custGeom>
              <a:avLst/>
              <a:gdLst>
                <a:gd name="T0" fmla="*/ 1 w 4"/>
                <a:gd name="T1" fmla="*/ 0 h 29"/>
                <a:gd name="T2" fmla="*/ 4 w 4"/>
                <a:gd name="T3" fmla="*/ 0 h 29"/>
                <a:gd name="T4" fmla="*/ 0 w 4"/>
                <a:gd name="T5" fmla="*/ 29 h 29"/>
                <a:gd name="T6" fmla="*/ 3 w 4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9">
                  <a:moveTo>
                    <a:pt x="1" y="0"/>
                  </a:moveTo>
                  <a:lnTo>
                    <a:pt x="4" y="0"/>
                  </a:lnTo>
                  <a:moveTo>
                    <a:pt x="0" y="29"/>
                  </a:moveTo>
                  <a:lnTo>
                    <a:pt x="3" y="29"/>
                  </a:lnTo>
                </a:path>
              </a:pathLst>
            </a:custGeom>
            <a:noFill/>
            <a:ln w="63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53"/>
            <p:cNvSpPr>
              <a:spLocks noChangeArrowheads="1"/>
            </p:cNvSpPr>
            <p:nvPr/>
          </p:nvSpPr>
          <p:spPr bwMode="auto">
            <a:xfrm>
              <a:off x="8119556" y="5530578"/>
              <a:ext cx="5176" cy="81164"/>
            </a:xfrm>
            <a:prstGeom prst="rect">
              <a:avLst/>
            </a:pr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54"/>
            <p:cNvSpPr>
              <a:spLocks noChangeArrowheads="1"/>
            </p:cNvSpPr>
            <p:nvPr/>
          </p:nvSpPr>
          <p:spPr bwMode="auto">
            <a:xfrm>
              <a:off x="8124732" y="5530578"/>
              <a:ext cx="5176" cy="81164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55"/>
            <p:cNvSpPr>
              <a:spLocks noChangeArrowheads="1"/>
            </p:cNvSpPr>
            <p:nvPr/>
          </p:nvSpPr>
          <p:spPr bwMode="auto">
            <a:xfrm>
              <a:off x="8129908" y="5530578"/>
              <a:ext cx="5176" cy="81164"/>
            </a:xfrm>
            <a:prstGeom prst="rect">
              <a:avLst/>
            </a:prstGeom>
            <a:solidFill>
              <a:srgbClr val="959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56"/>
            <p:cNvSpPr>
              <a:spLocks noChangeArrowheads="1"/>
            </p:cNvSpPr>
            <p:nvPr/>
          </p:nvSpPr>
          <p:spPr bwMode="auto">
            <a:xfrm>
              <a:off x="8135084" y="5530578"/>
              <a:ext cx="5176" cy="81164"/>
            </a:xfrm>
            <a:prstGeom prst="rect">
              <a:avLst/>
            </a:pr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57"/>
            <p:cNvSpPr>
              <a:spLocks noChangeArrowheads="1"/>
            </p:cNvSpPr>
            <p:nvPr/>
          </p:nvSpPr>
          <p:spPr bwMode="auto">
            <a:xfrm>
              <a:off x="8140260" y="5530578"/>
              <a:ext cx="6470" cy="81164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58"/>
            <p:cNvSpPr>
              <a:spLocks noChangeArrowheads="1"/>
            </p:cNvSpPr>
            <p:nvPr/>
          </p:nvSpPr>
          <p:spPr bwMode="auto">
            <a:xfrm>
              <a:off x="8146730" y="5530578"/>
              <a:ext cx="5176" cy="81164"/>
            </a:xfrm>
            <a:prstGeom prst="rect">
              <a:avLst/>
            </a:pr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59"/>
            <p:cNvSpPr>
              <a:spLocks noChangeArrowheads="1"/>
            </p:cNvSpPr>
            <p:nvPr/>
          </p:nvSpPr>
          <p:spPr bwMode="auto">
            <a:xfrm>
              <a:off x="8172610" y="5535900"/>
              <a:ext cx="5176" cy="8116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60"/>
            <p:cNvSpPr>
              <a:spLocks noChangeArrowheads="1"/>
            </p:cNvSpPr>
            <p:nvPr/>
          </p:nvSpPr>
          <p:spPr bwMode="auto">
            <a:xfrm>
              <a:off x="8177786" y="5535900"/>
              <a:ext cx="5176" cy="81164"/>
            </a:xfrm>
            <a:prstGeom prst="rect">
              <a:avLst/>
            </a:pr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61"/>
            <p:cNvSpPr>
              <a:spLocks noChangeArrowheads="1"/>
            </p:cNvSpPr>
            <p:nvPr/>
          </p:nvSpPr>
          <p:spPr bwMode="auto">
            <a:xfrm>
              <a:off x="8182962" y="5535900"/>
              <a:ext cx="5176" cy="81164"/>
            </a:xfrm>
            <a:prstGeom prst="rect">
              <a:avLst/>
            </a:prstGeom>
            <a:solidFill>
              <a:srgbClr val="A4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62"/>
            <p:cNvSpPr>
              <a:spLocks noChangeArrowheads="1"/>
            </p:cNvSpPr>
            <p:nvPr/>
          </p:nvSpPr>
          <p:spPr bwMode="auto">
            <a:xfrm>
              <a:off x="8188138" y="5535900"/>
              <a:ext cx="5176" cy="81164"/>
            </a:xfrm>
            <a:prstGeom prst="rect">
              <a:avLst/>
            </a:prstGeom>
            <a:solidFill>
              <a:srgbClr val="85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63"/>
            <p:cNvSpPr>
              <a:spLocks noChangeArrowheads="1"/>
            </p:cNvSpPr>
            <p:nvPr/>
          </p:nvSpPr>
          <p:spPr bwMode="auto">
            <a:xfrm>
              <a:off x="8193314" y="5535900"/>
              <a:ext cx="5176" cy="81164"/>
            </a:xfrm>
            <a:prstGeom prst="rect">
              <a:avLst/>
            </a:prstGeom>
            <a:solidFill>
              <a:srgbClr val="6D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64"/>
            <p:cNvSpPr>
              <a:spLocks noChangeArrowheads="1"/>
            </p:cNvSpPr>
            <p:nvPr/>
          </p:nvSpPr>
          <p:spPr bwMode="auto">
            <a:xfrm>
              <a:off x="8198490" y="5535900"/>
              <a:ext cx="5176" cy="81164"/>
            </a:xfrm>
            <a:prstGeom prst="rect">
              <a:avLst/>
            </a:prstGeom>
            <a:solidFill>
              <a:srgbClr val="6A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65"/>
            <p:cNvSpPr>
              <a:spLocks/>
            </p:cNvSpPr>
            <p:nvPr/>
          </p:nvSpPr>
          <p:spPr bwMode="auto">
            <a:xfrm>
              <a:off x="8109203" y="5307044"/>
              <a:ext cx="138459" cy="318004"/>
            </a:xfrm>
            <a:custGeom>
              <a:avLst/>
              <a:gdLst>
                <a:gd name="T0" fmla="*/ 3 w 107"/>
                <a:gd name="T1" fmla="*/ 239 h 239"/>
                <a:gd name="T2" fmla="*/ 3 w 107"/>
                <a:gd name="T3" fmla="*/ 234 h 239"/>
                <a:gd name="T4" fmla="*/ 0 w 107"/>
                <a:gd name="T5" fmla="*/ 234 h 239"/>
                <a:gd name="T6" fmla="*/ 0 w 107"/>
                <a:gd name="T7" fmla="*/ 26 h 239"/>
                <a:gd name="T8" fmla="*/ 26 w 107"/>
                <a:gd name="T9" fmla="*/ 0 h 239"/>
                <a:gd name="T10" fmla="*/ 107 w 107"/>
                <a:gd name="T11" fmla="*/ 0 h 239"/>
                <a:gd name="T12" fmla="*/ 107 w 107"/>
                <a:gd name="T13" fmla="*/ 208 h 239"/>
                <a:gd name="T14" fmla="*/ 105 w 107"/>
                <a:gd name="T15" fmla="*/ 209 h 239"/>
                <a:gd name="T16" fmla="*/ 105 w 107"/>
                <a:gd name="T17" fmla="*/ 211 h 239"/>
                <a:gd name="T18" fmla="*/ 77 w 107"/>
                <a:gd name="T19" fmla="*/ 239 h 239"/>
                <a:gd name="T20" fmla="*/ 3 w 107"/>
                <a:gd name="T21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239">
                  <a:moveTo>
                    <a:pt x="3" y="239"/>
                  </a:moveTo>
                  <a:lnTo>
                    <a:pt x="3" y="234"/>
                  </a:lnTo>
                  <a:lnTo>
                    <a:pt x="0" y="234"/>
                  </a:lnTo>
                  <a:lnTo>
                    <a:pt x="0" y="26"/>
                  </a:lnTo>
                  <a:lnTo>
                    <a:pt x="26" y="0"/>
                  </a:lnTo>
                  <a:lnTo>
                    <a:pt x="107" y="0"/>
                  </a:lnTo>
                  <a:lnTo>
                    <a:pt x="107" y="208"/>
                  </a:lnTo>
                  <a:lnTo>
                    <a:pt x="105" y="209"/>
                  </a:lnTo>
                  <a:lnTo>
                    <a:pt x="105" y="211"/>
                  </a:lnTo>
                  <a:lnTo>
                    <a:pt x="77" y="239"/>
                  </a:lnTo>
                  <a:lnTo>
                    <a:pt x="3" y="239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6"/>
            <p:cNvSpPr>
              <a:spLocks/>
            </p:cNvSpPr>
            <p:nvPr/>
          </p:nvSpPr>
          <p:spPr bwMode="auto">
            <a:xfrm>
              <a:off x="8258014" y="5253822"/>
              <a:ext cx="28468" cy="34595"/>
            </a:xfrm>
            <a:custGeom>
              <a:avLst/>
              <a:gdLst>
                <a:gd name="T0" fmla="*/ 0 w 22"/>
                <a:gd name="T1" fmla="*/ 26 h 26"/>
                <a:gd name="T2" fmla="*/ 22 w 22"/>
                <a:gd name="T3" fmla="*/ 4 h 26"/>
                <a:gd name="T4" fmla="*/ 22 w 22"/>
                <a:gd name="T5" fmla="*/ 0 h 26"/>
                <a:gd name="T6" fmla="*/ 0 w 22"/>
                <a:gd name="T7" fmla="*/ 22 h 26"/>
                <a:gd name="T8" fmla="*/ 0 w 22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6">
                  <a:moveTo>
                    <a:pt x="0" y="26"/>
                  </a:moveTo>
                  <a:lnTo>
                    <a:pt x="22" y="4"/>
                  </a:lnTo>
                  <a:lnTo>
                    <a:pt x="22" y="0"/>
                  </a:lnTo>
                  <a:lnTo>
                    <a:pt x="0" y="22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7"/>
            <p:cNvSpPr>
              <a:spLocks/>
            </p:cNvSpPr>
            <p:nvPr/>
          </p:nvSpPr>
          <p:spPr bwMode="auto">
            <a:xfrm>
              <a:off x="8182962" y="5044924"/>
              <a:ext cx="104814" cy="26611"/>
            </a:xfrm>
            <a:custGeom>
              <a:avLst/>
              <a:gdLst>
                <a:gd name="T0" fmla="*/ 0 w 81"/>
                <a:gd name="T1" fmla="*/ 20 h 20"/>
                <a:gd name="T2" fmla="*/ 20 w 81"/>
                <a:gd name="T3" fmla="*/ 0 h 20"/>
                <a:gd name="T4" fmla="*/ 81 w 81"/>
                <a:gd name="T5" fmla="*/ 0 h 20"/>
                <a:gd name="T6" fmla="*/ 61 w 81"/>
                <a:gd name="T7" fmla="*/ 20 h 20"/>
                <a:gd name="T8" fmla="*/ 0 w 8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0">
                  <a:moveTo>
                    <a:pt x="0" y="20"/>
                  </a:moveTo>
                  <a:lnTo>
                    <a:pt x="20" y="0"/>
                  </a:lnTo>
                  <a:lnTo>
                    <a:pt x="81" y="0"/>
                  </a:lnTo>
                  <a:lnTo>
                    <a:pt x="61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68"/>
            <p:cNvSpPr>
              <a:spLocks/>
            </p:cNvSpPr>
            <p:nvPr/>
          </p:nvSpPr>
          <p:spPr bwMode="auto">
            <a:xfrm>
              <a:off x="8261896" y="5044924"/>
              <a:ext cx="25880" cy="238170"/>
            </a:xfrm>
            <a:custGeom>
              <a:avLst/>
              <a:gdLst>
                <a:gd name="T0" fmla="*/ 0 w 20"/>
                <a:gd name="T1" fmla="*/ 20 h 179"/>
                <a:gd name="T2" fmla="*/ 20 w 20"/>
                <a:gd name="T3" fmla="*/ 0 h 179"/>
                <a:gd name="T4" fmla="*/ 20 w 20"/>
                <a:gd name="T5" fmla="*/ 158 h 179"/>
                <a:gd name="T6" fmla="*/ 0 w 20"/>
                <a:gd name="T7" fmla="*/ 179 h 179"/>
                <a:gd name="T8" fmla="*/ 0 w 20"/>
                <a:gd name="T9" fmla="*/ 2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79">
                  <a:moveTo>
                    <a:pt x="0" y="20"/>
                  </a:moveTo>
                  <a:lnTo>
                    <a:pt x="20" y="0"/>
                  </a:lnTo>
                  <a:lnTo>
                    <a:pt x="20" y="158"/>
                  </a:lnTo>
                  <a:lnTo>
                    <a:pt x="0" y="17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69"/>
            <p:cNvSpPr>
              <a:spLocks noChangeArrowheads="1"/>
            </p:cNvSpPr>
            <p:nvPr/>
          </p:nvSpPr>
          <p:spPr bwMode="auto">
            <a:xfrm>
              <a:off x="8182962" y="5071535"/>
              <a:ext cx="78934" cy="21155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70"/>
            <p:cNvSpPr>
              <a:spLocks noChangeArrowheads="1"/>
            </p:cNvSpPr>
            <p:nvPr/>
          </p:nvSpPr>
          <p:spPr bwMode="auto">
            <a:xfrm>
              <a:off x="8182962" y="5071535"/>
              <a:ext cx="78934" cy="211559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5" name="Picture 71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8138" y="5076858"/>
              <a:ext cx="63406" cy="129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" name="Rectangle 72"/>
            <p:cNvSpPr>
              <a:spLocks noChangeArrowheads="1"/>
            </p:cNvSpPr>
            <p:nvPr/>
          </p:nvSpPr>
          <p:spPr bwMode="auto">
            <a:xfrm>
              <a:off x="8193314" y="5082180"/>
              <a:ext cx="58230" cy="127734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3"/>
            <p:cNvSpPr>
              <a:spLocks noEditPoints="1"/>
            </p:cNvSpPr>
            <p:nvPr/>
          </p:nvSpPr>
          <p:spPr bwMode="auto">
            <a:xfrm>
              <a:off x="8199784" y="5088833"/>
              <a:ext cx="45290" cy="110436"/>
            </a:xfrm>
            <a:custGeom>
              <a:avLst/>
              <a:gdLst>
                <a:gd name="T0" fmla="*/ 0 w 35"/>
                <a:gd name="T1" fmla="*/ 74 h 83"/>
                <a:gd name="T2" fmla="*/ 35 w 35"/>
                <a:gd name="T3" fmla="*/ 74 h 83"/>
                <a:gd name="T4" fmla="*/ 35 w 35"/>
                <a:gd name="T5" fmla="*/ 83 h 83"/>
                <a:gd name="T6" fmla="*/ 0 w 35"/>
                <a:gd name="T7" fmla="*/ 83 h 83"/>
                <a:gd name="T8" fmla="*/ 0 w 35"/>
                <a:gd name="T9" fmla="*/ 74 h 83"/>
                <a:gd name="T10" fmla="*/ 0 w 35"/>
                <a:gd name="T11" fmla="*/ 62 h 83"/>
                <a:gd name="T12" fmla="*/ 35 w 35"/>
                <a:gd name="T13" fmla="*/ 62 h 83"/>
                <a:gd name="T14" fmla="*/ 35 w 35"/>
                <a:gd name="T15" fmla="*/ 70 h 83"/>
                <a:gd name="T16" fmla="*/ 0 w 35"/>
                <a:gd name="T17" fmla="*/ 70 h 83"/>
                <a:gd name="T18" fmla="*/ 0 w 35"/>
                <a:gd name="T19" fmla="*/ 62 h 83"/>
                <a:gd name="T20" fmla="*/ 0 w 35"/>
                <a:gd name="T21" fmla="*/ 49 h 83"/>
                <a:gd name="T22" fmla="*/ 35 w 35"/>
                <a:gd name="T23" fmla="*/ 49 h 83"/>
                <a:gd name="T24" fmla="*/ 35 w 35"/>
                <a:gd name="T25" fmla="*/ 57 h 83"/>
                <a:gd name="T26" fmla="*/ 0 w 35"/>
                <a:gd name="T27" fmla="*/ 57 h 83"/>
                <a:gd name="T28" fmla="*/ 0 w 35"/>
                <a:gd name="T29" fmla="*/ 49 h 83"/>
                <a:gd name="T30" fmla="*/ 0 w 35"/>
                <a:gd name="T31" fmla="*/ 36 h 83"/>
                <a:gd name="T32" fmla="*/ 35 w 35"/>
                <a:gd name="T33" fmla="*/ 36 h 83"/>
                <a:gd name="T34" fmla="*/ 35 w 35"/>
                <a:gd name="T35" fmla="*/ 45 h 83"/>
                <a:gd name="T36" fmla="*/ 0 w 35"/>
                <a:gd name="T37" fmla="*/ 45 h 83"/>
                <a:gd name="T38" fmla="*/ 0 w 35"/>
                <a:gd name="T39" fmla="*/ 36 h 83"/>
                <a:gd name="T40" fmla="*/ 0 w 35"/>
                <a:gd name="T41" fmla="*/ 18 h 83"/>
                <a:gd name="T42" fmla="*/ 35 w 35"/>
                <a:gd name="T43" fmla="*/ 18 h 83"/>
                <a:gd name="T44" fmla="*/ 35 w 35"/>
                <a:gd name="T45" fmla="*/ 32 h 83"/>
                <a:gd name="T46" fmla="*/ 0 w 35"/>
                <a:gd name="T47" fmla="*/ 32 h 83"/>
                <a:gd name="T48" fmla="*/ 0 w 35"/>
                <a:gd name="T49" fmla="*/ 18 h 83"/>
                <a:gd name="T50" fmla="*/ 0 w 35"/>
                <a:gd name="T51" fmla="*/ 0 h 83"/>
                <a:gd name="T52" fmla="*/ 35 w 35"/>
                <a:gd name="T53" fmla="*/ 0 h 83"/>
                <a:gd name="T54" fmla="*/ 35 w 35"/>
                <a:gd name="T55" fmla="*/ 14 h 83"/>
                <a:gd name="T56" fmla="*/ 0 w 35"/>
                <a:gd name="T57" fmla="*/ 14 h 83"/>
                <a:gd name="T58" fmla="*/ 0 w 35"/>
                <a:gd name="T5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" h="83">
                  <a:moveTo>
                    <a:pt x="0" y="74"/>
                  </a:moveTo>
                  <a:lnTo>
                    <a:pt x="35" y="74"/>
                  </a:lnTo>
                  <a:lnTo>
                    <a:pt x="35" y="83"/>
                  </a:lnTo>
                  <a:lnTo>
                    <a:pt x="0" y="83"/>
                  </a:lnTo>
                  <a:lnTo>
                    <a:pt x="0" y="74"/>
                  </a:lnTo>
                  <a:close/>
                  <a:moveTo>
                    <a:pt x="0" y="62"/>
                  </a:moveTo>
                  <a:lnTo>
                    <a:pt x="35" y="62"/>
                  </a:lnTo>
                  <a:lnTo>
                    <a:pt x="35" y="70"/>
                  </a:lnTo>
                  <a:lnTo>
                    <a:pt x="0" y="70"/>
                  </a:lnTo>
                  <a:lnTo>
                    <a:pt x="0" y="62"/>
                  </a:lnTo>
                  <a:close/>
                  <a:moveTo>
                    <a:pt x="0" y="49"/>
                  </a:moveTo>
                  <a:lnTo>
                    <a:pt x="35" y="49"/>
                  </a:lnTo>
                  <a:lnTo>
                    <a:pt x="35" y="57"/>
                  </a:lnTo>
                  <a:lnTo>
                    <a:pt x="0" y="57"/>
                  </a:lnTo>
                  <a:lnTo>
                    <a:pt x="0" y="49"/>
                  </a:lnTo>
                  <a:close/>
                  <a:moveTo>
                    <a:pt x="0" y="36"/>
                  </a:moveTo>
                  <a:lnTo>
                    <a:pt x="35" y="36"/>
                  </a:lnTo>
                  <a:lnTo>
                    <a:pt x="35" y="45"/>
                  </a:lnTo>
                  <a:lnTo>
                    <a:pt x="0" y="45"/>
                  </a:lnTo>
                  <a:lnTo>
                    <a:pt x="0" y="36"/>
                  </a:lnTo>
                  <a:close/>
                  <a:moveTo>
                    <a:pt x="0" y="18"/>
                  </a:moveTo>
                  <a:lnTo>
                    <a:pt x="35" y="18"/>
                  </a:lnTo>
                  <a:lnTo>
                    <a:pt x="35" y="32"/>
                  </a:lnTo>
                  <a:lnTo>
                    <a:pt x="0" y="32"/>
                  </a:lnTo>
                  <a:lnTo>
                    <a:pt x="0" y="18"/>
                  </a:lnTo>
                  <a:close/>
                  <a:moveTo>
                    <a:pt x="0" y="0"/>
                  </a:moveTo>
                  <a:lnTo>
                    <a:pt x="35" y="0"/>
                  </a:lnTo>
                  <a:lnTo>
                    <a:pt x="35" y="14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74"/>
            <p:cNvSpPr>
              <a:spLocks noChangeArrowheads="1"/>
            </p:cNvSpPr>
            <p:nvPr/>
          </p:nvSpPr>
          <p:spPr bwMode="auto">
            <a:xfrm>
              <a:off x="8199784" y="5187294"/>
              <a:ext cx="45290" cy="11975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75"/>
            <p:cNvSpPr>
              <a:spLocks noChangeArrowheads="1"/>
            </p:cNvSpPr>
            <p:nvPr/>
          </p:nvSpPr>
          <p:spPr bwMode="auto">
            <a:xfrm>
              <a:off x="8199784" y="5171327"/>
              <a:ext cx="45290" cy="10644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76"/>
            <p:cNvSpPr>
              <a:spLocks noChangeArrowheads="1"/>
            </p:cNvSpPr>
            <p:nvPr/>
          </p:nvSpPr>
          <p:spPr bwMode="auto">
            <a:xfrm>
              <a:off x="8199784" y="5154030"/>
              <a:ext cx="45290" cy="10644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77"/>
            <p:cNvSpPr>
              <a:spLocks noChangeArrowheads="1"/>
            </p:cNvSpPr>
            <p:nvPr/>
          </p:nvSpPr>
          <p:spPr bwMode="auto">
            <a:xfrm>
              <a:off x="8199784" y="5136733"/>
              <a:ext cx="45290" cy="11975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78"/>
            <p:cNvSpPr>
              <a:spLocks noChangeArrowheads="1"/>
            </p:cNvSpPr>
            <p:nvPr/>
          </p:nvSpPr>
          <p:spPr bwMode="auto">
            <a:xfrm>
              <a:off x="8199784" y="5112783"/>
              <a:ext cx="45290" cy="18628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79"/>
            <p:cNvSpPr>
              <a:spLocks noChangeArrowheads="1"/>
            </p:cNvSpPr>
            <p:nvPr/>
          </p:nvSpPr>
          <p:spPr bwMode="auto">
            <a:xfrm>
              <a:off x="8199784" y="5088833"/>
              <a:ext cx="45290" cy="18628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80"/>
            <p:cNvSpPr>
              <a:spLocks noChangeArrowheads="1"/>
            </p:cNvSpPr>
            <p:nvPr/>
          </p:nvSpPr>
          <p:spPr bwMode="auto">
            <a:xfrm>
              <a:off x="8186844" y="5283094"/>
              <a:ext cx="71170" cy="5322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5" name="Picture 8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4018" y="5223219"/>
              <a:ext cx="21998" cy="21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Picture 82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4018" y="5223219"/>
              <a:ext cx="21998" cy="21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" name="Picture 83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4018" y="5223219"/>
              <a:ext cx="16822" cy="1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84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4018" y="5223219"/>
              <a:ext cx="16822" cy="1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85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4018" y="5233864"/>
              <a:ext cx="16822" cy="1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86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4018" y="5233864"/>
              <a:ext cx="16822" cy="1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87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0488" y="5239186"/>
              <a:ext cx="10352" cy="10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8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9194" y="5239186"/>
              <a:ext cx="11646" cy="10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" name="Rectangle 89"/>
            <p:cNvSpPr>
              <a:spLocks noChangeArrowheads="1"/>
            </p:cNvSpPr>
            <p:nvPr/>
          </p:nvSpPr>
          <p:spPr bwMode="auto">
            <a:xfrm>
              <a:off x="8211430" y="5098147"/>
              <a:ext cx="6470" cy="1331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90"/>
            <p:cNvSpPr>
              <a:spLocks noChangeArrowheads="1"/>
            </p:cNvSpPr>
            <p:nvPr/>
          </p:nvSpPr>
          <p:spPr bwMode="auto">
            <a:xfrm>
              <a:off x="8203666" y="5091494"/>
              <a:ext cx="37526" cy="3992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91"/>
            <p:cNvSpPr>
              <a:spLocks noChangeArrowheads="1"/>
            </p:cNvSpPr>
            <p:nvPr/>
          </p:nvSpPr>
          <p:spPr bwMode="auto">
            <a:xfrm>
              <a:off x="8203666" y="5091494"/>
              <a:ext cx="37526" cy="3992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6" name="Picture 92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8842" y="5098147"/>
              <a:ext cx="16822" cy="10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" name="Picture 93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8842" y="5098147"/>
              <a:ext cx="16822" cy="10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94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8490" y="5114113"/>
              <a:ext cx="47878" cy="17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" name="Freeform 95"/>
            <p:cNvSpPr>
              <a:spLocks/>
            </p:cNvSpPr>
            <p:nvPr/>
          </p:nvSpPr>
          <p:spPr bwMode="auto">
            <a:xfrm>
              <a:off x="8202372" y="5118105"/>
              <a:ext cx="37526" cy="6653"/>
            </a:xfrm>
            <a:custGeom>
              <a:avLst/>
              <a:gdLst>
                <a:gd name="T0" fmla="*/ 0 w 116"/>
                <a:gd name="T1" fmla="*/ 4 h 21"/>
                <a:gd name="T2" fmla="*/ 32 w 116"/>
                <a:gd name="T3" fmla="*/ 4 h 21"/>
                <a:gd name="T4" fmla="*/ 95 w 116"/>
                <a:gd name="T5" fmla="*/ 4 h 21"/>
                <a:gd name="T6" fmla="*/ 116 w 116"/>
                <a:gd name="T7" fmla="*/ 4 h 21"/>
                <a:gd name="T8" fmla="*/ 116 w 116"/>
                <a:gd name="T9" fmla="*/ 21 h 21"/>
                <a:gd name="T10" fmla="*/ 0 w 116"/>
                <a:gd name="T11" fmla="*/ 21 h 21"/>
                <a:gd name="T12" fmla="*/ 0 w 116"/>
                <a:gd name="T13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21">
                  <a:moveTo>
                    <a:pt x="0" y="4"/>
                  </a:moveTo>
                  <a:lnTo>
                    <a:pt x="32" y="4"/>
                  </a:lnTo>
                  <a:cubicBezTo>
                    <a:pt x="52" y="0"/>
                    <a:pt x="75" y="0"/>
                    <a:pt x="95" y="4"/>
                  </a:cubicBezTo>
                  <a:lnTo>
                    <a:pt x="116" y="4"/>
                  </a:lnTo>
                  <a:lnTo>
                    <a:pt x="116" y="21"/>
                  </a:lnTo>
                  <a:lnTo>
                    <a:pt x="0" y="21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96"/>
            <p:cNvSpPr>
              <a:spLocks noChangeArrowheads="1"/>
            </p:cNvSpPr>
            <p:nvPr/>
          </p:nvSpPr>
          <p:spPr bwMode="auto">
            <a:xfrm>
              <a:off x="8204960" y="5120766"/>
              <a:ext cx="33644" cy="2661"/>
            </a:xfrm>
            <a:prstGeom prst="rect">
              <a:avLst/>
            </a:prstGeom>
            <a:solidFill>
              <a:srgbClr val="DBDA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97"/>
            <p:cNvSpPr>
              <a:spLocks noChangeArrowheads="1"/>
            </p:cNvSpPr>
            <p:nvPr/>
          </p:nvSpPr>
          <p:spPr bwMode="auto">
            <a:xfrm>
              <a:off x="8204960" y="5120766"/>
              <a:ext cx="33644" cy="266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2" name="Picture 98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8490" y="5136733"/>
              <a:ext cx="47878" cy="1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" name="Freeform 99"/>
            <p:cNvSpPr>
              <a:spLocks/>
            </p:cNvSpPr>
            <p:nvPr/>
          </p:nvSpPr>
          <p:spPr bwMode="auto">
            <a:xfrm>
              <a:off x="8202372" y="5139394"/>
              <a:ext cx="40114" cy="5322"/>
            </a:xfrm>
            <a:custGeom>
              <a:avLst/>
              <a:gdLst>
                <a:gd name="T0" fmla="*/ 0 w 120"/>
                <a:gd name="T1" fmla="*/ 14 h 18"/>
                <a:gd name="T2" fmla="*/ 0 w 120"/>
                <a:gd name="T3" fmla="*/ 5 h 18"/>
                <a:gd name="T4" fmla="*/ 38 w 120"/>
                <a:gd name="T5" fmla="*/ 5 h 18"/>
                <a:gd name="T6" fmla="*/ 81 w 120"/>
                <a:gd name="T7" fmla="*/ 5 h 18"/>
                <a:gd name="T8" fmla="*/ 120 w 120"/>
                <a:gd name="T9" fmla="*/ 5 h 18"/>
                <a:gd name="T10" fmla="*/ 120 w 120"/>
                <a:gd name="T11" fmla="*/ 14 h 18"/>
                <a:gd name="T12" fmla="*/ 81 w 120"/>
                <a:gd name="T13" fmla="*/ 14 h 18"/>
                <a:gd name="T14" fmla="*/ 38 w 120"/>
                <a:gd name="T15" fmla="*/ 14 h 18"/>
                <a:gd name="T16" fmla="*/ 0 w 120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8">
                  <a:moveTo>
                    <a:pt x="0" y="14"/>
                  </a:moveTo>
                  <a:lnTo>
                    <a:pt x="0" y="5"/>
                  </a:lnTo>
                  <a:lnTo>
                    <a:pt x="38" y="5"/>
                  </a:lnTo>
                  <a:cubicBezTo>
                    <a:pt x="52" y="0"/>
                    <a:pt x="68" y="0"/>
                    <a:pt x="81" y="5"/>
                  </a:cubicBezTo>
                  <a:lnTo>
                    <a:pt x="120" y="5"/>
                  </a:lnTo>
                  <a:lnTo>
                    <a:pt x="120" y="14"/>
                  </a:lnTo>
                  <a:lnTo>
                    <a:pt x="81" y="14"/>
                  </a:lnTo>
                  <a:cubicBezTo>
                    <a:pt x="68" y="18"/>
                    <a:pt x="52" y="18"/>
                    <a:pt x="38" y="14"/>
                  </a:cubicBezTo>
                  <a:lnTo>
                    <a:pt x="0" y="14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4" name="Picture 100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0488" y="5092824"/>
              <a:ext cx="25880" cy="5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" name="Rectangle 101"/>
            <p:cNvSpPr>
              <a:spLocks noChangeArrowheads="1"/>
            </p:cNvSpPr>
            <p:nvPr/>
          </p:nvSpPr>
          <p:spPr bwMode="auto">
            <a:xfrm>
              <a:off x="8236016" y="5096816"/>
              <a:ext cx="5176" cy="266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02"/>
            <p:cNvSpPr>
              <a:spLocks/>
            </p:cNvSpPr>
            <p:nvPr/>
          </p:nvSpPr>
          <p:spPr bwMode="auto">
            <a:xfrm>
              <a:off x="8226958" y="5098147"/>
              <a:ext cx="3882" cy="2661"/>
            </a:xfrm>
            <a:custGeom>
              <a:avLst/>
              <a:gdLst>
                <a:gd name="T0" fmla="*/ 3 w 3"/>
                <a:gd name="T1" fmla="*/ 1 h 2"/>
                <a:gd name="T2" fmla="*/ 0 w 3"/>
                <a:gd name="T3" fmla="*/ 2 h 2"/>
                <a:gd name="T4" fmla="*/ 0 w 3"/>
                <a:gd name="T5" fmla="*/ 0 h 2"/>
                <a:gd name="T6" fmla="*/ 3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1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03"/>
            <p:cNvSpPr>
              <a:spLocks/>
            </p:cNvSpPr>
            <p:nvPr/>
          </p:nvSpPr>
          <p:spPr bwMode="auto">
            <a:xfrm>
              <a:off x="8223076" y="5098147"/>
              <a:ext cx="2588" cy="2661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0 h 2"/>
                <a:gd name="T4" fmla="*/ 2 w 2"/>
                <a:gd name="T5" fmla="*/ 2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04"/>
            <p:cNvSpPr>
              <a:spLocks noChangeArrowheads="1"/>
            </p:cNvSpPr>
            <p:nvPr/>
          </p:nvSpPr>
          <p:spPr bwMode="auto">
            <a:xfrm>
              <a:off x="8233428" y="5126088"/>
              <a:ext cx="6470" cy="266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05"/>
            <p:cNvSpPr>
              <a:spLocks noChangeArrowheads="1"/>
            </p:cNvSpPr>
            <p:nvPr/>
          </p:nvSpPr>
          <p:spPr bwMode="auto">
            <a:xfrm>
              <a:off x="8234722" y="5144716"/>
              <a:ext cx="7764" cy="266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06"/>
            <p:cNvSpPr>
              <a:spLocks noEditPoints="1"/>
            </p:cNvSpPr>
            <p:nvPr/>
          </p:nvSpPr>
          <p:spPr bwMode="auto">
            <a:xfrm>
              <a:off x="8202372" y="5098147"/>
              <a:ext cx="3882" cy="29272"/>
            </a:xfrm>
            <a:custGeom>
              <a:avLst/>
              <a:gdLst>
                <a:gd name="T0" fmla="*/ 1 w 3"/>
                <a:gd name="T1" fmla="*/ 0 h 22"/>
                <a:gd name="T2" fmla="*/ 3 w 3"/>
                <a:gd name="T3" fmla="*/ 0 h 22"/>
                <a:gd name="T4" fmla="*/ 0 w 3"/>
                <a:gd name="T5" fmla="*/ 22 h 22"/>
                <a:gd name="T6" fmla="*/ 3 w 3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2">
                  <a:moveTo>
                    <a:pt x="1" y="0"/>
                  </a:moveTo>
                  <a:lnTo>
                    <a:pt x="3" y="0"/>
                  </a:lnTo>
                  <a:moveTo>
                    <a:pt x="0" y="22"/>
                  </a:moveTo>
                  <a:lnTo>
                    <a:pt x="3" y="22"/>
                  </a:lnTo>
                </a:path>
              </a:pathLst>
            </a:custGeom>
            <a:noFill/>
            <a:ln w="63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07"/>
            <p:cNvSpPr>
              <a:spLocks noChangeArrowheads="1"/>
            </p:cNvSpPr>
            <p:nvPr/>
          </p:nvSpPr>
          <p:spPr bwMode="auto">
            <a:xfrm>
              <a:off x="8188138" y="5217897"/>
              <a:ext cx="5176" cy="63867"/>
            </a:xfrm>
            <a:prstGeom prst="rect">
              <a:avLst/>
            </a:prstGeom>
            <a:solidFill>
              <a:srgbClr val="6A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108"/>
            <p:cNvSpPr>
              <a:spLocks noChangeArrowheads="1"/>
            </p:cNvSpPr>
            <p:nvPr/>
          </p:nvSpPr>
          <p:spPr bwMode="auto">
            <a:xfrm>
              <a:off x="8193314" y="5217897"/>
              <a:ext cx="5176" cy="63867"/>
            </a:xfrm>
            <a:prstGeom prst="rect">
              <a:avLst/>
            </a:pr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09"/>
            <p:cNvSpPr>
              <a:spLocks noChangeArrowheads="1"/>
            </p:cNvSpPr>
            <p:nvPr/>
          </p:nvSpPr>
          <p:spPr bwMode="auto">
            <a:xfrm>
              <a:off x="8198490" y="5217897"/>
              <a:ext cx="5176" cy="63867"/>
            </a:xfrm>
            <a:prstGeom prst="rect">
              <a:avLst/>
            </a:pr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10"/>
            <p:cNvSpPr>
              <a:spLocks noChangeArrowheads="1"/>
            </p:cNvSpPr>
            <p:nvPr/>
          </p:nvSpPr>
          <p:spPr bwMode="auto">
            <a:xfrm>
              <a:off x="8203666" y="5217897"/>
              <a:ext cx="5176" cy="63867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111"/>
            <p:cNvSpPr>
              <a:spLocks noChangeArrowheads="1"/>
            </p:cNvSpPr>
            <p:nvPr/>
          </p:nvSpPr>
          <p:spPr bwMode="auto">
            <a:xfrm>
              <a:off x="8208842" y="5217897"/>
              <a:ext cx="5176" cy="6386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12"/>
            <p:cNvSpPr>
              <a:spLocks noChangeArrowheads="1"/>
            </p:cNvSpPr>
            <p:nvPr/>
          </p:nvSpPr>
          <p:spPr bwMode="auto">
            <a:xfrm>
              <a:off x="8230840" y="5217897"/>
              <a:ext cx="5176" cy="6386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13"/>
            <p:cNvSpPr>
              <a:spLocks noChangeArrowheads="1"/>
            </p:cNvSpPr>
            <p:nvPr/>
          </p:nvSpPr>
          <p:spPr bwMode="auto">
            <a:xfrm>
              <a:off x="8236016" y="5217897"/>
              <a:ext cx="5176" cy="6386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114"/>
            <p:cNvSpPr>
              <a:spLocks noChangeArrowheads="1"/>
            </p:cNvSpPr>
            <p:nvPr/>
          </p:nvSpPr>
          <p:spPr bwMode="auto">
            <a:xfrm>
              <a:off x="8241192" y="5217897"/>
              <a:ext cx="5176" cy="63867"/>
            </a:xfrm>
            <a:prstGeom prst="rect">
              <a:avLst/>
            </a:pr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15"/>
            <p:cNvSpPr>
              <a:spLocks noChangeArrowheads="1"/>
            </p:cNvSpPr>
            <p:nvPr/>
          </p:nvSpPr>
          <p:spPr bwMode="auto">
            <a:xfrm>
              <a:off x="8246368" y="5217897"/>
              <a:ext cx="5176" cy="63867"/>
            </a:xfrm>
            <a:prstGeom prst="rect">
              <a:avLst/>
            </a:prstGeom>
            <a:solidFill>
              <a:srgbClr val="6F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16"/>
            <p:cNvSpPr>
              <a:spLocks noChangeArrowheads="1"/>
            </p:cNvSpPr>
            <p:nvPr/>
          </p:nvSpPr>
          <p:spPr bwMode="auto">
            <a:xfrm>
              <a:off x="8251544" y="5217897"/>
              <a:ext cx="5176" cy="63867"/>
            </a:xfrm>
            <a:prstGeom prst="rect">
              <a:avLst/>
            </a:prstGeom>
            <a:solidFill>
              <a:srgbClr val="6C6C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17"/>
            <p:cNvSpPr>
              <a:spLocks/>
            </p:cNvSpPr>
            <p:nvPr/>
          </p:nvSpPr>
          <p:spPr bwMode="auto">
            <a:xfrm>
              <a:off x="8182962" y="5044924"/>
              <a:ext cx="104814" cy="243492"/>
            </a:xfrm>
            <a:custGeom>
              <a:avLst/>
              <a:gdLst>
                <a:gd name="T0" fmla="*/ 3 w 81"/>
                <a:gd name="T1" fmla="*/ 183 h 183"/>
                <a:gd name="T2" fmla="*/ 3 w 81"/>
                <a:gd name="T3" fmla="*/ 179 h 183"/>
                <a:gd name="T4" fmla="*/ 0 w 81"/>
                <a:gd name="T5" fmla="*/ 179 h 183"/>
                <a:gd name="T6" fmla="*/ 0 w 81"/>
                <a:gd name="T7" fmla="*/ 20 h 183"/>
                <a:gd name="T8" fmla="*/ 20 w 81"/>
                <a:gd name="T9" fmla="*/ 0 h 183"/>
                <a:gd name="T10" fmla="*/ 81 w 81"/>
                <a:gd name="T11" fmla="*/ 0 h 183"/>
                <a:gd name="T12" fmla="*/ 81 w 81"/>
                <a:gd name="T13" fmla="*/ 158 h 183"/>
                <a:gd name="T14" fmla="*/ 80 w 81"/>
                <a:gd name="T15" fmla="*/ 160 h 183"/>
                <a:gd name="T16" fmla="*/ 80 w 81"/>
                <a:gd name="T17" fmla="*/ 161 h 183"/>
                <a:gd name="T18" fmla="*/ 58 w 81"/>
                <a:gd name="T19" fmla="*/ 183 h 183"/>
                <a:gd name="T20" fmla="*/ 3 w 81"/>
                <a:gd name="T21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183">
                  <a:moveTo>
                    <a:pt x="3" y="183"/>
                  </a:moveTo>
                  <a:lnTo>
                    <a:pt x="3" y="179"/>
                  </a:lnTo>
                  <a:lnTo>
                    <a:pt x="0" y="179"/>
                  </a:lnTo>
                  <a:lnTo>
                    <a:pt x="0" y="20"/>
                  </a:lnTo>
                  <a:lnTo>
                    <a:pt x="20" y="0"/>
                  </a:lnTo>
                  <a:lnTo>
                    <a:pt x="81" y="0"/>
                  </a:lnTo>
                  <a:lnTo>
                    <a:pt x="81" y="158"/>
                  </a:lnTo>
                  <a:lnTo>
                    <a:pt x="80" y="160"/>
                  </a:lnTo>
                  <a:lnTo>
                    <a:pt x="80" y="161"/>
                  </a:lnTo>
                  <a:lnTo>
                    <a:pt x="58" y="183"/>
                  </a:lnTo>
                  <a:lnTo>
                    <a:pt x="3" y="183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18"/>
            <p:cNvSpPr>
              <a:spLocks/>
            </p:cNvSpPr>
            <p:nvPr/>
          </p:nvSpPr>
          <p:spPr bwMode="auto">
            <a:xfrm>
              <a:off x="8039327" y="5433447"/>
              <a:ext cx="42702" cy="50561"/>
            </a:xfrm>
            <a:custGeom>
              <a:avLst/>
              <a:gdLst>
                <a:gd name="T0" fmla="*/ 0 w 33"/>
                <a:gd name="T1" fmla="*/ 38 h 38"/>
                <a:gd name="T2" fmla="*/ 33 w 33"/>
                <a:gd name="T3" fmla="*/ 5 h 38"/>
                <a:gd name="T4" fmla="*/ 33 w 33"/>
                <a:gd name="T5" fmla="*/ 0 h 38"/>
                <a:gd name="T6" fmla="*/ 0 w 33"/>
                <a:gd name="T7" fmla="*/ 32 h 38"/>
                <a:gd name="T8" fmla="*/ 0 w 33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0" y="38"/>
                  </a:moveTo>
                  <a:lnTo>
                    <a:pt x="33" y="5"/>
                  </a:lnTo>
                  <a:lnTo>
                    <a:pt x="33" y="0"/>
                  </a:lnTo>
                  <a:lnTo>
                    <a:pt x="0" y="32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19"/>
            <p:cNvSpPr>
              <a:spLocks/>
            </p:cNvSpPr>
            <p:nvPr/>
          </p:nvSpPr>
          <p:spPr bwMode="auto">
            <a:xfrm>
              <a:off x="7926749" y="5119436"/>
              <a:ext cx="157869" cy="39917"/>
            </a:xfrm>
            <a:custGeom>
              <a:avLst/>
              <a:gdLst>
                <a:gd name="T0" fmla="*/ 0 w 122"/>
                <a:gd name="T1" fmla="*/ 30 h 30"/>
                <a:gd name="T2" fmla="*/ 30 w 122"/>
                <a:gd name="T3" fmla="*/ 0 h 30"/>
                <a:gd name="T4" fmla="*/ 122 w 122"/>
                <a:gd name="T5" fmla="*/ 0 h 30"/>
                <a:gd name="T6" fmla="*/ 91 w 122"/>
                <a:gd name="T7" fmla="*/ 30 h 30"/>
                <a:gd name="T8" fmla="*/ 0 w 122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30">
                  <a:moveTo>
                    <a:pt x="0" y="30"/>
                  </a:moveTo>
                  <a:lnTo>
                    <a:pt x="30" y="0"/>
                  </a:lnTo>
                  <a:lnTo>
                    <a:pt x="122" y="0"/>
                  </a:lnTo>
                  <a:lnTo>
                    <a:pt x="91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20"/>
            <p:cNvSpPr>
              <a:spLocks/>
            </p:cNvSpPr>
            <p:nvPr/>
          </p:nvSpPr>
          <p:spPr bwMode="auto">
            <a:xfrm>
              <a:off x="8044503" y="5119436"/>
              <a:ext cx="40114" cy="356590"/>
            </a:xfrm>
            <a:custGeom>
              <a:avLst/>
              <a:gdLst>
                <a:gd name="T0" fmla="*/ 0 w 31"/>
                <a:gd name="T1" fmla="*/ 30 h 268"/>
                <a:gd name="T2" fmla="*/ 31 w 31"/>
                <a:gd name="T3" fmla="*/ 0 h 268"/>
                <a:gd name="T4" fmla="*/ 31 w 31"/>
                <a:gd name="T5" fmla="*/ 238 h 268"/>
                <a:gd name="T6" fmla="*/ 0 w 31"/>
                <a:gd name="T7" fmla="*/ 268 h 268"/>
                <a:gd name="T8" fmla="*/ 0 w 31"/>
                <a:gd name="T9" fmla="*/ 3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68">
                  <a:moveTo>
                    <a:pt x="0" y="30"/>
                  </a:moveTo>
                  <a:lnTo>
                    <a:pt x="31" y="0"/>
                  </a:lnTo>
                  <a:lnTo>
                    <a:pt x="31" y="238"/>
                  </a:lnTo>
                  <a:lnTo>
                    <a:pt x="0" y="26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21"/>
            <p:cNvSpPr>
              <a:spLocks noChangeArrowheads="1"/>
            </p:cNvSpPr>
            <p:nvPr/>
          </p:nvSpPr>
          <p:spPr bwMode="auto">
            <a:xfrm>
              <a:off x="7926749" y="5159352"/>
              <a:ext cx="117754" cy="31667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22"/>
            <p:cNvSpPr>
              <a:spLocks noChangeArrowheads="1"/>
            </p:cNvSpPr>
            <p:nvPr/>
          </p:nvSpPr>
          <p:spPr bwMode="auto">
            <a:xfrm>
              <a:off x="7926749" y="5159352"/>
              <a:ext cx="117754" cy="316673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37" name="Picture 123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0983" y="5173988"/>
              <a:ext cx="89286" cy="194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" name="Rectangle 124"/>
            <p:cNvSpPr>
              <a:spLocks noChangeArrowheads="1"/>
            </p:cNvSpPr>
            <p:nvPr/>
          </p:nvSpPr>
          <p:spPr bwMode="auto">
            <a:xfrm>
              <a:off x="7940983" y="5175319"/>
              <a:ext cx="89286" cy="191600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25"/>
            <p:cNvSpPr>
              <a:spLocks noEditPoints="1"/>
            </p:cNvSpPr>
            <p:nvPr/>
          </p:nvSpPr>
          <p:spPr bwMode="auto">
            <a:xfrm>
              <a:off x="7951335" y="5184633"/>
              <a:ext cx="67288" cy="164989"/>
            </a:xfrm>
            <a:custGeom>
              <a:avLst/>
              <a:gdLst>
                <a:gd name="T0" fmla="*/ 0 w 52"/>
                <a:gd name="T1" fmla="*/ 112 h 124"/>
                <a:gd name="T2" fmla="*/ 52 w 52"/>
                <a:gd name="T3" fmla="*/ 112 h 124"/>
                <a:gd name="T4" fmla="*/ 52 w 52"/>
                <a:gd name="T5" fmla="*/ 124 h 124"/>
                <a:gd name="T6" fmla="*/ 0 w 52"/>
                <a:gd name="T7" fmla="*/ 124 h 124"/>
                <a:gd name="T8" fmla="*/ 0 w 52"/>
                <a:gd name="T9" fmla="*/ 112 h 124"/>
                <a:gd name="T10" fmla="*/ 0 w 52"/>
                <a:gd name="T11" fmla="*/ 93 h 124"/>
                <a:gd name="T12" fmla="*/ 52 w 52"/>
                <a:gd name="T13" fmla="*/ 93 h 124"/>
                <a:gd name="T14" fmla="*/ 52 w 52"/>
                <a:gd name="T15" fmla="*/ 105 h 124"/>
                <a:gd name="T16" fmla="*/ 0 w 52"/>
                <a:gd name="T17" fmla="*/ 105 h 124"/>
                <a:gd name="T18" fmla="*/ 0 w 52"/>
                <a:gd name="T19" fmla="*/ 93 h 124"/>
                <a:gd name="T20" fmla="*/ 0 w 52"/>
                <a:gd name="T21" fmla="*/ 74 h 124"/>
                <a:gd name="T22" fmla="*/ 52 w 52"/>
                <a:gd name="T23" fmla="*/ 74 h 124"/>
                <a:gd name="T24" fmla="*/ 52 w 52"/>
                <a:gd name="T25" fmla="*/ 86 h 124"/>
                <a:gd name="T26" fmla="*/ 0 w 52"/>
                <a:gd name="T27" fmla="*/ 86 h 124"/>
                <a:gd name="T28" fmla="*/ 0 w 52"/>
                <a:gd name="T29" fmla="*/ 74 h 124"/>
                <a:gd name="T30" fmla="*/ 0 w 52"/>
                <a:gd name="T31" fmla="*/ 55 h 124"/>
                <a:gd name="T32" fmla="*/ 52 w 52"/>
                <a:gd name="T33" fmla="*/ 55 h 124"/>
                <a:gd name="T34" fmla="*/ 52 w 52"/>
                <a:gd name="T35" fmla="*/ 67 h 124"/>
                <a:gd name="T36" fmla="*/ 0 w 52"/>
                <a:gd name="T37" fmla="*/ 67 h 124"/>
                <a:gd name="T38" fmla="*/ 0 w 52"/>
                <a:gd name="T39" fmla="*/ 55 h 124"/>
                <a:gd name="T40" fmla="*/ 0 w 52"/>
                <a:gd name="T41" fmla="*/ 28 h 124"/>
                <a:gd name="T42" fmla="*/ 52 w 52"/>
                <a:gd name="T43" fmla="*/ 28 h 124"/>
                <a:gd name="T44" fmla="*/ 52 w 52"/>
                <a:gd name="T45" fmla="*/ 49 h 124"/>
                <a:gd name="T46" fmla="*/ 0 w 52"/>
                <a:gd name="T47" fmla="*/ 49 h 124"/>
                <a:gd name="T48" fmla="*/ 0 w 52"/>
                <a:gd name="T49" fmla="*/ 28 h 124"/>
                <a:gd name="T50" fmla="*/ 0 w 52"/>
                <a:gd name="T51" fmla="*/ 0 h 124"/>
                <a:gd name="T52" fmla="*/ 52 w 52"/>
                <a:gd name="T53" fmla="*/ 0 h 124"/>
                <a:gd name="T54" fmla="*/ 52 w 52"/>
                <a:gd name="T55" fmla="*/ 21 h 124"/>
                <a:gd name="T56" fmla="*/ 0 w 52"/>
                <a:gd name="T57" fmla="*/ 21 h 124"/>
                <a:gd name="T58" fmla="*/ 0 w 52"/>
                <a:gd name="T5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" h="124">
                  <a:moveTo>
                    <a:pt x="0" y="112"/>
                  </a:moveTo>
                  <a:lnTo>
                    <a:pt x="52" y="112"/>
                  </a:lnTo>
                  <a:lnTo>
                    <a:pt x="52" y="124"/>
                  </a:lnTo>
                  <a:lnTo>
                    <a:pt x="0" y="124"/>
                  </a:lnTo>
                  <a:lnTo>
                    <a:pt x="0" y="112"/>
                  </a:lnTo>
                  <a:close/>
                  <a:moveTo>
                    <a:pt x="0" y="93"/>
                  </a:moveTo>
                  <a:lnTo>
                    <a:pt x="52" y="93"/>
                  </a:lnTo>
                  <a:lnTo>
                    <a:pt x="52" y="105"/>
                  </a:lnTo>
                  <a:lnTo>
                    <a:pt x="0" y="105"/>
                  </a:lnTo>
                  <a:lnTo>
                    <a:pt x="0" y="93"/>
                  </a:lnTo>
                  <a:close/>
                  <a:moveTo>
                    <a:pt x="0" y="74"/>
                  </a:moveTo>
                  <a:lnTo>
                    <a:pt x="52" y="74"/>
                  </a:lnTo>
                  <a:lnTo>
                    <a:pt x="52" y="86"/>
                  </a:lnTo>
                  <a:lnTo>
                    <a:pt x="0" y="86"/>
                  </a:lnTo>
                  <a:lnTo>
                    <a:pt x="0" y="74"/>
                  </a:lnTo>
                  <a:close/>
                  <a:moveTo>
                    <a:pt x="0" y="55"/>
                  </a:moveTo>
                  <a:lnTo>
                    <a:pt x="52" y="55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0" y="55"/>
                  </a:lnTo>
                  <a:close/>
                  <a:moveTo>
                    <a:pt x="0" y="28"/>
                  </a:moveTo>
                  <a:lnTo>
                    <a:pt x="52" y="28"/>
                  </a:lnTo>
                  <a:lnTo>
                    <a:pt x="52" y="49"/>
                  </a:lnTo>
                  <a:lnTo>
                    <a:pt x="0" y="49"/>
                  </a:lnTo>
                  <a:lnTo>
                    <a:pt x="0" y="28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52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26"/>
            <p:cNvSpPr>
              <a:spLocks noChangeArrowheads="1"/>
            </p:cNvSpPr>
            <p:nvPr/>
          </p:nvSpPr>
          <p:spPr bwMode="auto">
            <a:xfrm>
              <a:off x="7951335" y="5333655"/>
              <a:ext cx="67288" cy="15967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27"/>
            <p:cNvSpPr>
              <a:spLocks noChangeArrowheads="1"/>
            </p:cNvSpPr>
            <p:nvPr/>
          </p:nvSpPr>
          <p:spPr bwMode="auto">
            <a:xfrm>
              <a:off x="7951335" y="5308375"/>
              <a:ext cx="67288" cy="15967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28"/>
            <p:cNvSpPr>
              <a:spLocks noChangeArrowheads="1"/>
            </p:cNvSpPr>
            <p:nvPr/>
          </p:nvSpPr>
          <p:spPr bwMode="auto">
            <a:xfrm>
              <a:off x="7951335" y="5283094"/>
              <a:ext cx="67288" cy="15967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29"/>
            <p:cNvSpPr>
              <a:spLocks noChangeArrowheads="1"/>
            </p:cNvSpPr>
            <p:nvPr/>
          </p:nvSpPr>
          <p:spPr bwMode="auto">
            <a:xfrm>
              <a:off x="7951335" y="5257814"/>
              <a:ext cx="67288" cy="15967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130"/>
            <p:cNvSpPr>
              <a:spLocks noChangeArrowheads="1"/>
            </p:cNvSpPr>
            <p:nvPr/>
          </p:nvSpPr>
          <p:spPr bwMode="auto">
            <a:xfrm>
              <a:off x="7951335" y="5221889"/>
              <a:ext cx="67288" cy="27942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131"/>
            <p:cNvSpPr>
              <a:spLocks noChangeArrowheads="1"/>
            </p:cNvSpPr>
            <p:nvPr/>
          </p:nvSpPr>
          <p:spPr bwMode="auto">
            <a:xfrm>
              <a:off x="7951335" y="5184633"/>
              <a:ext cx="67288" cy="27942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132"/>
            <p:cNvSpPr>
              <a:spLocks noChangeArrowheads="1"/>
            </p:cNvSpPr>
            <p:nvPr/>
          </p:nvSpPr>
          <p:spPr bwMode="auto">
            <a:xfrm>
              <a:off x="7931925" y="5476025"/>
              <a:ext cx="107402" cy="7983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47" name="Picture 133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2039" y="5384217"/>
              <a:ext cx="27174" cy="27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" name="Picture 134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2039" y="5384217"/>
              <a:ext cx="27174" cy="27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" name="Picture 135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7215" y="5384217"/>
              <a:ext cx="16822" cy="17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" name="Picture 136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7215" y="5384217"/>
              <a:ext cx="16822" cy="17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" name="Picture 137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7215" y="5406836"/>
              <a:ext cx="16822" cy="1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" name="Picture 138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7215" y="5406836"/>
              <a:ext cx="16822" cy="1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" name="Picture 139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7215" y="5406836"/>
              <a:ext cx="16822" cy="1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" name="Picture 140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7215" y="5406836"/>
              <a:ext cx="16822" cy="1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Rectangle 141"/>
            <p:cNvSpPr>
              <a:spLocks noChangeArrowheads="1"/>
            </p:cNvSpPr>
            <p:nvPr/>
          </p:nvSpPr>
          <p:spPr bwMode="auto">
            <a:xfrm>
              <a:off x="7968157" y="5199269"/>
              <a:ext cx="10352" cy="2661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6" name="Picture 142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511" y="5184633"/>
              <a:ext cx="58230" cy="5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7" name="Rectangle 143"/>
            <p:cNvSpPr>
              <a:spLocks noChangeArrowheads="1"/>
            </p:cNvSpPr>
            <p:nvPr/>
          </p:nvSpPr>
          <p:spPr bwMode="auto">
            <a:xfrm>
              <a:off x="7956511" y="5189955"/>
              <a:ext cx="58230" cy="5322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8" name="Picture 144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6863" y="5195277"/>
              <a:ext cx="15528" cy="10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" name="Picture 145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6863" y="5195277"/>
              <a:ext cx="15528" cy="10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" name="Picture 146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1335" y="5228541"/>
              <a:ext cx="63406" cy="1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1" name="Freeform 147"/>
            <p:cNvSpPr>
              <a:spLocks/>
            </p:cNvSpPr>
            <p:nvPr/>
          </p:nvSpPr>
          <p:spPr bwMode="auto">
            <a:xfrm>
              <a:off x="7955217" y="5228541"/>
              <a:ext cx="58230" cy="10644"/>
            </a:xfrm>
            <a:custGeom>
              <a:avLst/>
              <a:gdLst>
                <a:gd name="T0" fmla="*/ 0 w 174"/>
                <a:gd name="T1" fmla="*/ 6 h 31"/>
                <a:gd name="T2" fmla="*/ 47 w 174"/>
                <a:gd name="T3" fmla="*/ 6 h 31"/>
                <a:gd name="T4" fmla="*/ 142 w 174"/>
                <a:gd name="T5" fmla="*/ 6 h 31"/>
                <a:gd name="T6" fmla="*/ 174 w 174"/>
                <a:gd name="T7" fmla="*/ 6 h 31"/>
                <a:gd name="T8" fmla="*/ 174 w 174"/>
                <a:gd name="T9" fmla="*/ 31 h 31"/>
                <a:gd name="T10" fmla="*/ 0 w 174"/>
                <a:gd name="T11" fmla="*/ 31 h 31"/>
                <a:gd name="T12" fmla="*/ 0 w 174"/>
                <a:gd name="T13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31">
                  <a:moveTo>
                    <a:pt x="0" y="6"/>
                  </a:moveTo>
                  <a:lnTo>
                    <a:pt x="47" y="6"/>
                  </a:lnTo>
                  <a:cubicBezTo>
                    <a:pt x="78" y="0"/>
                    <a:pt x="111" y="0"/>
                    <a:pt x="142" y="6"/>
                  </a:cubicBezTo>
                  <a:lnTo>
                    <a:pt x="174" y="6"/>
                  </a:lnTo>
                  <a:lnTo>
                    <a:pt x="174" y="31"/>
                  </a:lnTo>
                  <a:lnTo>
                    <a:pt x="0" y="31"/>
                  </a:lnTo>
                  <a:lnTo>
                    <a:pt x="0" y="6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48"/>
            <p:cNvSpPr>
              <a:spLocks noChangeArrowheads="1"/>
            </p:cNvSpPr>
            <p:nvPr/>
          </p:nvSpPr>
          <p:spPr bwMode="auto">
            <a:xfrm>
              <a:off x="7957805" y="5233864"/>
              <a:ext cx="53054" cy="2661"/>
            </a:xfrm>
            <a:prstGeom prst="rect">
              <a:avLst/>
            </a:prstGeom>
            <a:solidFill>
              <a:srgbClr val="DBDA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49"/>
            <p:cNvSpPr>
              <a:spLocks noChangeArrowheads="1"/>
            </p:cNvSpPr>
            <p:nvPr/>
          </p:nvSpPr>
          <p:spPr bwMode="auto">
            <a:xfrm>
              <a:off x="7957805" y="5233864"/>
              <a:ext cx="53054" cy="266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64" name="Picture 150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1335" y="5255152"/>
              <a:ext cx="68582" cy="1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" name="Freeform 151"/>
            <p:cNvSpPr>
              <a:spLocks/>
            </p:cNvSpPr>
            <p:nvPr/>
          </p:nvSpPr>
          <p:spPr bwMode="auto">
            <a:xfrm>
              <a:off x="7956511" y="5260475"/>
              <a:ext cx="58230" cy="9314"/>
            </a:xfrm>
            <a:custGeom>
              <a:avLst/>
              <a:gdLst>
                <a:gd name="T0" fmla="*/ 0 w 180"/>
                <a:gd name="T1" fmla="*/ 21 h 27"/>
                <a:gd name="T2" fmla="*/ 0 w 180"/>
                <a:gd name="T3" fmla="*/ 8 h 27"/>
                <a:gd name="T4" fmla="*/ 57 w 180"/>
                <a:gd name="T5" fmla="*/ 8 h 27"/>
                <a:gd name="T6" fmla="*/ 122 w 180"/>
                <a:gd name="T7" fmla="*/ 8 h 27"/>
                <a:gd name="T8" fmla="*/ 180 w 180"/>
                <a:gd name="T9" fmla="*/ 8 h 27"/>
                <a:gd name="T10" fmla="*/ 180 w 180"/>
                <a:gd name="T11" fmla="*/ 21 h 27"/>
                <a:gd name="T12" fmla="*/ 122 w 180"/>
                <a:gd name="T13" fmla="*/ 21 h 27"/>
                <a:gd name="T14" fmla="*/ 57 w 180"/>
                <a:gd name="T15" fmla="*/ 21 h 27"/>
                <a:gd name="T16" fmla="*/ 0 w 180"/>
                <a:gd name="T17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27">
                  <a:moveTo>
                    <a:pt x="0" y="21"/>
                  </a:moveTo>
                  <a:lnTo>
                    <a:pt x="0" y="8"/>
                  </a:lnTo>
                  <a:lnTo>
                    <a:pt x="57" y="8"/>
                  </a:lnTo>
                  <a:cubicBezTo>
                    <a:pt x="77" y="0"/>
                    <a:pt x="102" y="0"/>
                    <a:pt x="122" y="8"/>
                  </a:cubicBezTo>
                  <a:lnTo>
                    <a:pt x="180" y="8"/>
                  </a:lnTo>
                  <a:lnTo>
                    <a:pt x="180" y="21"/>
                  </a:lnTo>
                  <a:lnTo>
                    <a:pt x="122" y="21"/>
                  </a:lnTo>
                  <a:cubicBezTo>
                    <a:pt x="102" y="27"/>
                    <a:pt x="78" y="27"/>
                    <a:pt x="57" y="21"/>
                  </a:cubicBezTo>
                  <a:lnTo>
                    <a:pt x="0" y="21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66" name="Picture 152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2391" y="5195277"/>
              <a:ext cx="37526" cy="8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7" name="Rectangle 153"/>
            <p:cNvSpPr>
              <a:spLocks noChangeArrowheads="1"/>
            </p:cNvSpPr>
            <p:nvPr/>
          </p:nvSpPr>
          <p:spPr bwMode="auto">
            <a:xfrm>
              <a:off x="8005683" y="5197938"/>
              <a:ext cx="9058" cy="3992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54"/>
            <p:cNvSpPr>
              <a:spLocks/>
            </p:cNvSpPr>
            <p:nvPr/>
          </p:nvSpPr>
          <p:spPr bwMode="auto">
            <a:xfrm>
              <a:off x="7992743" y="5199269"/>
              <a:ext cx="5176" cy="3992"/>
            </a:xfrm>
            <a:custGeom>
              <a:avLst/>
              <a:gdLst>
                <a:gd name="T0" fmla="*/ 4 w 4"/>
                <a:gd name="T1" fmla="*/ 2 h 3"/>
                <a:gd name="T2" fmla="*/ 0 w 4"/>
                <a:gd name="T3" fmla="*/ 3 h 3"/>
                <a:gd name="T4" fmla="*/ 0 w 4"/>
                <a:gd name="T5" fmla="*/ 0 h 3"/>
                <a:gd name="T6" fmla="*/ 4 w 4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4" y="2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55"/>
            <p:cNvSpPr>
              <a:spLocks/>
            </p:cNvSpPr>
            <p:nvPr/>
          </p:nvSpPr>
          <p:spPr bwMode="auto">
            <a:xfrm>
              <a:off x="7984979" y="5199269"/>
              <a:ext cx="5176" cy="3992"/>
            </a:xfrm>
            <a:custGeom>
              <a:avLst/>
              <a:gdLst>
                <a:gd name="T0" fmla="*/ 0 w 4"/>
                <a:gd name="T1" fmla="*/ 2 h 3"/>
                <a:gd name="T2" fmla="*/ 4 w 4"/>
                <a:gd name="T3" fmla="*/ 0 h 3"/>
                <a:gd name="T4" fmla="*/ 4 w 4"/>
                <a:gd name="T5" fmla="*/ 3 h 3"/>
                <a:gd name="T6" fmla="*/ 0 w 4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0" y="2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156"/>
            <p:cNvSpPr>
              <a:spLocks noChangeArrowheads="1"/>
            </p:cNvSpPr>
            <p:nvPr/>
          </p:nvSpPr>
          <p:spPr bwMode="auto">
            <a:xfrm>
              <a:off x="8001801" y="5241847"/>
              <a:ext cx="10352" cy="266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157"/>
            <p:cNvSpPr>
              <a:spLocks noChangeArrowheads="1"/>
            </p:cNvSpPr>
            <p:nvPr/>
          </p:nvSpPr>
          <p:spPr bwMode="auto">
            <a:xfrm>
              <a:off x="8004389" y="5269789"/>
              <a:ext cx="10352" cy="266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58"/>
            <p:cNvSpPr>
              <a:spLocks noEditPoints="1"/>
            </p:cNvSpPr>
            <p:nvPr/>
          </p:nvSpPr>
          <p:spPr bwMode="auto">
            <a:xfrm>
              <a:off x="7956511" y="5199269"/>
              <a:ext cx="5176" cy="43908"/>
            </a:xfrm>
            <a:custGeom>
              <a:avLst/>
              <a:gdLst>
                <a:gd name="T0" fmla="*/ 1 w 4"/>
                <a:gd name="T1" fmla="*/ 0 h 33"/>
                <a:gd name="T2" fmla="*/ 4 w 4"/>
                <a:gd name="T3" fmla="*/ 0 h 33"/>
                <a:gd name="T4" fmla="*/ 0 w 4"/>
                <a:gd name="T5" fmla="*/ 33 h 33"/>
                <a:gd name="T6" fmla="*/ 3 w 4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3">
                  <a:moveTo>
                    <a:pt x="1" y="0"/>
                  </a:moveTo>
                  <a:lnTo>
                    <a:pt x="4" y="0"/>
                  </a:lnTo>
                  <a:moveTo>
                    <a:pt x="0" y="33"/>
                  </a:moveTo>
                  <a:lnTo>
                    <a:pt x="3" y="33"/>
                  </a:lnTo>
                </a:path>
              </a:pathLst>
            </a:custGeom>
            <a:noFill/>
            <a:ln w="63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159"/>
            <p:cNvSpPr>
              <a:spLocks noChangeArrowheads="1"/>
            </p:cNvSpPr>
            <p:nvPr/>
          </p:nvSpPr>
          <p:spPr bwMode="auto">
            <a:xfrm>
              <a:off x="7940983" y="5378894"/>
              <a:ext cx="5176" cy="91809"/>
            </a:xfrm>
            <a:prstGeom prst="rect">
              <a:avLst/>
            </a:prstGeom>
            <a:solidFill>
              <a:srgbClr val="6A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160"/>
            <p:cNvSpPr>
              <a:spLocks noChangeArrowheads="1"/>
            </p:cNvSpPr>
            <p:nvPr/>
          </p:nvSpPr>
          <p:spPr bwMode="auto">
            <a:xfrm>
              <a:off x="7946159" y="5378894"/>
              <a:ext cx="5176" cy="91809"/>
            </a:xfrm>
            <a:prstGeom prst="rect">
              <a:avLst/>
            </a:pr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61"/>
            <p:cNvSpPr>
              <a:spLocks noChangeArrowheads="1"/>
            </p:cNvSpPr>
            <p:nvPr/>
          </p:nvSpPr>
          <p:spPr bwMode="auto">
            <a:xfrm>
              <a:off x="7951335" y="5378894"/>
              <a:ext cx="5176" cy="91809"/>
            </a:xfrm>
            <a:prstGeom prst="rect">
              <a:avLst/>
            </a:pr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62"/>
            <p:cNvSpPr>
              <a:spLocks noChangeArrowheads="1"/>
            </p:cNvSpPr>
            <p:nvPr/>
          </p:nvSpPr>
          <p:spPr bwMode="auto">
            <a:xfrm>
              <a:off x="7956511" y="5378894"/>
              <a:ext cx="5176" cy="91809"/>
            </a:xfrm>
            <a:prstGeom prst="rect">
              <a:avLst/>
            </a:pr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163"/>
            <p:cNvSpPr>
              <a:spLocks noChangeArrowheads="1"/>
            </p:cNvSpPr>
            <p:nvPr/>
          </p:nvSpPr>
          <p:spPr bwMode="auto">
            <a:xfrm>
              <a:off x="7961687" y="5378894"/>
              <a:ext cx="5176" cy="91809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164"/>
            <p:cNvSpPr>
              <a:spLocks noChangeArrowheads="1"/>
            </p:cNvSpPr>
            <p:nvPr/>
          </p:nvSpPr>
          <p:spPr bwMode="auto">
            <a:xfrm>
              <a:off x="7966863" y="5378894"/>
              <a:ext cx="5176" cy="9180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65"/>
            <p:cNvSpPr>
              <a:spLocks noChangeArrowheads="1"/>
            </p:cNvSpPr>
            <p:nvPr/>
          </p:nvSpPr>
          <p:spPr bwMode="auto">
            <a:xfrm>
              <a:off x="7972039" y="5378894"/>
              <a:ext cx="5176" cy="91809"/>
            </a:xfrm>
            <a:prstGeom prst="rect">
              <a:avLst/>
            </a:pr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166"/>
            <p:cNvSpPr>
              <a:spLocks noChangeArrowheads="1"/>
            </p:cNvSpPr>
            <p:nvPr/>
          </p:nvSpPr>
          <p:spPr bwMode="auto">
            <a:xfrm>
              <a:off x="7999213" y="5378894"/>
              <a:ext cx="5176" cy="9180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167"/>
            <p:cNvSpPr>
              <a:spLocks noChangeArrowheads="1"/>
            </p:cNvSpPr>
            <p:nvPr/>
          </p:nvSpPr>
          <p:spPr bwMode="auto">
            <a:xfrm>
              <a:off x="8004389" y="5378894"/>
              <a:ext cx="5176" cy="91809"/>
            </a:xfrm>
            <a:prstGeom prst="rect">
              <a:avLst/>
            </a:pr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168"/>
            <p:cNvSpPr>
              <a:spLocks noChangeArrowheads="1"/>
            </p:cNvSpPr>
            <p:nvPr/>
          </p:nvSpPr>
          <p:spPr bwMode="auto">
            <a:xfrm>
              <a:off x="8009565" y="5378894"/>
              <a:ext cx="5176" cy="91809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169"/>
            <p:cNvSpPr>
              <a:spLocks noChangeArrowheads="1"/>
            </p:cNvSpPr>
            <p:nvPr/>
          </p:nvSpPr>
          <p:spPr bwMode="auto">
            <a:xfrm>
              <a:off x="8014741" y="5378894"/>
              <a:ext cx="5176" cy="91809"/>
            </a:xfrm>
            <a:prstGeom prst="rect">
              <a:avLst/>
            </a:pr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170"/>
            <p:cNvSpPr>
              <a:spLocks noChangeArrowheads="1"/>
            </p:cNvSpPr>
            <p:nvPr/>
          </p:nvSpPr>
          <p:spPr bwMode="auto">
            <a:xfrm>
              <a:off x="8019917" y="5378894"/>
              <a:ext cx="5176" cy="91809"/>
            </a:xfrm>
            <a:prstGeom prst="rect">
              <a:avLst/>
            </a:pr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171"/>
            <p:cNvSpPr>
              <a:spLocks noChangeArrowheads="1"/>
            </p:cNvSpPr>
            <p:nvPr/>
          </p:nvSpPr>
          <p:spPr bwMode="auto">
            <a:xfrm>
              <a:off x="8025093" y="5378894"/>
              <a:ext cx="5176" cy="91809"/>
            </a:xfrm>
            <a:prstGeom prst="rect">
              <a:avLst/>
            </a:pr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172"/>
            <p:cNvSpPr>
              <a:spLocks noChangeArrowheads="1"/>
            </p:cNvSpPr>
            <p:nvPr/>
          </p:nvSpPr>
          <p:spPr bwMode="auto">
            <a:xfrm>
              <a:off x="8030269" y="5378894"/>
              <a:ext cx="5176" cy="91809"/>
            </a:xfrm>
            <a:prstGeom prst="rect">
              <a:avLst/>
            </a:prstGeom>
            <a:solidFill>
              <a:srgbClr val="6C6C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73"/>
            <p:cNvSpPr>
              <a:spLocks/>
            </p:cNvSpPr>
            <p:nvPr/>
          </p:nvSpPr>
          <p:spPr bwMode="auto">
            <a:xfrm>
              <a:off x="7926749" y="5119436"/>
              <a:ext cx="157869" cy="364573"/>
            </a:xfrm>
            <a:custGeom>
              <a:avLst/>
              <a:gdLst>
                <a:gd name="T0" fmla="*/ 4 w 122"/>
                <a:gd name="T1" fmla="*/ 274 h 274"/>
                <a:gd name="T2" fmla="*/ 4 w 122"/>
                <a:gd name="T3" fmla="*/ 268 h 274"/>
                <a:gd name="T4" fmla="*/ 0 w 122"/>
                <a:gd name="T5" fmla="*/ 268 h 274"/>
                <a:gd name="T6" fmla="*/ 0 w 122"/>
                <a:gd name="T7" fmla="*/ 30 h 274"/>
                <a:gd name="T8" fmla="*/ 30 w 122"/>
                <a:gd name="T9" fmla="*/ 0 h 274"/>
                <a:gd name="T10" fmla="*/ 122 w 122"/>
                <a:gd name="T11" fmla="*/ 0 h 274"/>
                <a:gd name="T12" fmla="*/ 122 w 122"/>
                <a:gd name="T13" fmla="*/ 238 h 274"/>
                <a:gd name="T14" fmla="*/ 120 w 122"/>
                <a:gd name="T15" fmla="*/ 239 h 274"/>
                <a:gd name="T16" fmla="*/ 120 w 122"/>
                <a:gd name="T17" fmla="*/ 241 h 274"/>
                <a:gd name="T18" fmla="*/ 87 w 122"/>
                <a:gd name="T19" fmla="*/ 274 h 274"/>
                <a:gd name="T20" fmla="*/ 4 w 122"/>
                <a:gd name="T2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274">
                  <a:moveTo>
                    <a:pt x="4" y="274"/>
                  </a:moveTo>
                  <a:lnTo>
                    <a:pt x="4" y="268"/>
                  </a:lnTo>
                  <a:lnTo>
                    <a:pt x="0" y="268"/>
                  </a:lnTo>
                  <a:lnTo>
                    <a:pt x="0" y="30"/>
                  </a:lnTo>
                  <a:lnTo>
                    <a:pt x="30" y="0"/>
                  </a:lnTo>
                  <a:lnTo>
                    <a:pt x="122" y="0"/>
                  </a:lnTo>
                  <a:lnTo>
                    <a:pt x="122" y="238"/>
                  </a:lnTo>
                  <a:lnTo>
                    <a:pt x="120" y="239"/>
                  </a:lnTo>
                  <a:lnTo>
                    <a:pt x="120" y="241"/>
                  </a:lnTo>
                  <a:lnTo>
                    <a:pt x="87" y="274"/>
                  </a:lnTo>
                  <a:lnTo>
                    <a:pt x="4" y="274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174"/>
            <p:cNvSpPr>
              <a:spLocks noChangeArrowheads="1"/>
            </p:cNvSpPr>
            <p:nvPr/>
          </p:nvSpPr>
          <p:spPr bwMode="auto">
            <a:xfrm>
              <a:off x="7759179" y="5666522"/>
              <a:ext cx="75180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Cloud Services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89" name="Picture 183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912" y="2543740"/>
            <a:ext cx="326089" cy="57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" name="Picture 360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949" y="2640194"/>
            <a:ext cx="7302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2" name="Straight Arrow Connector 191"/>
          <p:cNvCxnSpPr/>
          <p:nvPr/>
        </p:nvCxnSpPr>
        <p:spPr>
          <a:xfrm>
            <a:off x="7106236" y="3159840"/>
            <a:ext cx="416819" cy="8317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3" name="Flowchart: Multidocument 192"/>
          <p:cNvSpPr/>
          <p:nvPr/>
        </p:nvSpPr>
        <p:spPr>
          <a:xfrm>
            <a:off x="6688414" y="2276545"/>
            <a:ext cx="321986" cy="238055"/>
          </a:xfrm>
          <a:prstGeom prst="flowChartMultidocument">
            <a:avLst/>
          </a:prstGeom>
          <a:solidFill>
            <a:srgbClr val="75BDA7">
              <a:tint val="50000"/>
            </a:srgbClr>
          </a:solidFill>
          <a:ln w="10000" cap="flat" cmpd="sng" algn="ctr">
            <a:solidFill>
              <a:srgbClr val="75BDA7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00" name="Content Placeholder 3"/>
          <p:cNvSpPr>
            <a:spLocks noGrp="1"/>
          </p:cNvSpPr>
          <p:nvPr>
            <p:ph sz="quarter" idx="1"/>
          </p:nvPr>
        </p:nvSpPr>
        <p:spPr>
          <a:xfrm>
            <a:off x="0" y="947657"/>
            <a:ext cx="9171291" cy="1127678"/>
          </a:xfrm>
        </p:spPr>
        <p:txBody>
          <a:bodyPr>
            <a:noAutofit/>
          </a:bodyPr>
          <a:lstStyle/>
          <a:p>
            <a:r>
              <a:rPr lang="en-US" sz="2400" dirty="0" smtClean="0"/>
              <a:t>Offloading decisions can be made </a:t>
            </a:r>
            <a:r>
              <a:rPr lang="en-US" sz="2400" dirty="0" smtClean="0">
                <a:solidFill>
                  <a:srgbClr val="0070C0"/>
                </a:solidFill>
              </a:rPr>
              <a:t>collaboratively</a:t>
            </a:r>
            <a:r>
              <a:rPr lang="en-US" sz="2400" dirty="0" smtClean="0"/>
              <a:t> to reduce </a:t>
            </a:r>
            <a:r>
              <a:rPr lang="en-US" sz="2400" dirty="0" smtClean="0">
                <a:solidFill>
                  <a:srgbClr val="0070C0"/>
                </a:solidFill>
              </a:rPr>
              <a:t>overall computation latency</a:t>
            </a:r>
            <a:endParaRPr lang="en-US" sz="2400" dirty="0" smtClean="0"/>
          </a:p>
        </p:txBody>
      </p:sp>
      <p:sp>
        <p:nvSpPr>
          <p:cNvPr id="202" name="Content Placeholder 3"/>
          <p:cNvSpPr txBox="1">
            <a:spLocks/>
          </p:cNvSpPr>
          <p:nvPr/>
        </p:nvSpPr>
        <p:spPr>
          <a:xfrm>
            <a:off x="48909" y="2133600"/>
            <a:ext cx="5872127" cy="2982795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App: J1 -&gt; J2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J2 must execute on D2 for privacy reasons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Scenario </a:t>
            </a:r>
            <a:r>
              <a:rPr lang="en-US" sz="2000" dirty="0"/>
              <a:t>1: J</a:t>
            </a:r>
            <a:r>
              <a:rPr lang="en-US" sz="2000" dirty="0" smtClean="0"/>
              <a:t>1 offloaded to cloud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App completion time: 20 + 4 + 200 + 10 = 234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Scenario </a:t>
            </a:r>
            <a:r>
              <a:rPr lang="en-US" sz="2000" dirty="0"/>
              <a:t>2: n</a:t>
            </a:r>
            <a:r>
              <a:rPr lang="en-US" sz="2000" dirty="0" smtClean="0"/>
              <a:t>o offloading and </a:t>
            </a:r>
            <a:r>
              <a:rPr lang="en-US" sz="2000" dirty="0" err="1" smtClean="0"/>
              <a:t>WiFi</a:t>
            </a:r>
            <a:r>
              <a:rPr lang="en-US" sz="2000" dirty="0" smtClean="0"/>
              <a:t> communication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App completion time</a:t>
            </a:r>
            <a:r>
              <a:rPr lang="en-US" sz="2000" dirty="0"/>
              <a:t>: </a:t>
            </a:r>
            <a:r>
              <a:rPr lang="en-US" sz="2000" dirty="0" smtClean="0"/>
              <a:t>60 + 10 + 10 = 80</a:t>
            </a: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70C0"/>
                </a:solidFill>
              </a:rPr>
              <a:t>Complexity </a:t>
            </a:r>
            <a:r>
              <a:rPr lang="en-US" sz="2000" dirty="0">
                <a:solidFill>
                  <a:srgbClr val="0070C0"/>
                </a:solidFill>
              </a:rPr>
              <a:t>increases when there is dependency on </a:t>
            </a:r>
            <a:r>
              <a:rPr lang="en-US" sz="2000" dirty="0" smtClean="0">
                <a:solidFill>
                  <a:srgbClr val="0070C0"/>
                </a:solidFill>
              </a:rPr>
              <a:t>devices and </a:t>
            </a:r>
            <a:r>
              <a:rPr lang="en-US" sz="2000" dirty="0">
                <a:solidFill>
                  <a:srgbClr val="0070C0"/>
                </a:solidFill>
              </a:rPr>
              <a:t>other computations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8292675" y="2669994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D1</a:t>
            </a:r>
            <a:endParaRPr lang="en-US" sz="1600" dirty="0"/>
          </a:p>
        </p:txBody>
      </p:sp>
      <p:sp>
        <p:nvSpPr>
          <p:cNvPr id="205" name="TextBox 204"/>
          <p:cNvSpPr txBox="1"/>
          <p:nvPr/>
        </p:nvSpPr>
        <p:spPr>
          <a:xfrm>
            <a:off x="6061502" y="2633246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D2</a:t>
            </a:r>
            <a:endParaRPr lang="en-US" sz="1600" dirty="0"/>
          </a:p>
        </p:txBody>
      </p:sp>
      <p:pic>
        <p:nvPicPr>
          <p:cNvPr id="206" name="Picture 205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581" y="3542525"/>
            <a:ext cx="280698" cy="247950"/>
          </a:xfrm>
          <a:prstGeom prst="rect">
            <a:avLst/>
          </a:prstGeom>
        </p:spPr>
      </p:pic>
      <p:cxnSp>
        <p:nvCxnSpPr>
          <p:cNvPr id="212" name="Straight Arrow Connector 211"/>
          <p:cNvCxnSpPr>
            <a:stCxn id="190" idx="3"/>
            <a:endCxn id="189" idx="1"/>
          </p:cNvCxnSpPr>
          <p:nvPr/>
        </p:nvCxnSpPr>
        <p:spPr>
          <a:xfrm flipV="1">
            <a:off x="7217199" y="2832471"/>
            <a:ext cx="867713" cy="109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0" name="Rectangle 219"/>
          <p:cNvSpPr/>
          <p:nvPr/>
        </p:nvSpPr>
        <p:spPr>
          <a:xfrm>
            <a:off x="7202009" y="3287489"/>
            <a:ext cx="4587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200</a:t>
            </a:r>
            <a:endParaRPr lang="en-US" sz="1400" dirty="0"/>
          </a:p>
        </p:txBody>
      </p:sp>
      <p:grpSp>
        <p:nvGrpSpPr>
          <p:cNvPr id="5" name="Group 4"/>
          <p:cNvGrpSpPr/>
          <p:nvPr/>
        </p:nvGrpSpPr>
        <p:grpSpPr>
          <a:xfrm>
            <a:off x="7911952" y="3018862"/>
            <a:ext cx="434539" cy="856011"/>
            <a:chOff x="7911952" y="3247462"/>
            <a:chExt cx="434539" cy="85601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619" y="3709680"/>
              <a:ext cx="262213" cy="231621"/>
            </a:xfrm>
            <a:prstGeom prst="rect">
              <a:avLst/>
            </a:prstGeom>
          </p:spPr>
        </p:pic>
        <p:cxnSp>
          <p:nvCxnSpPr>
            <p:cNvPr id="191" name="Straight Arrow Connector 190"/>
            <p:cNvCxnSpPr/>
            <p:nvPr/>
          </p:nvCxnSpPr>
          <p:spPr>
            <a:xfrm flipV="1">
              <a:off x="7911952" y="3247462"/>
              <a:ext cx="161315" cy="85601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21" name="Rectangle 220"/>
            <p:cNvSpPr/>
            <p:nvPr/>
          </p:nvSpPr>
          <p:spPr>
            <a:xfrm>
              <a:off x="7979083" y="3414702"/>
              <a:ext cx="36740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20</a:t>
              </a:r>
              <a:endParaRPr lang="en-US" sz="1400" dirty="0"/>
            </a:p>
          </p:txBody>
        </p:sp>
      </p:grpSp>
      <p:sp>
        <p:nvSpPr>
          <p:cNvPr id="222" name="Rectangle 221"/>
          <p:cNvSpPr/>
          <p:nvPr/>
        </p:nvSpPr>
        <p:spPr>
          <a:xfrm>
            <a:off x="7384346" y="2769609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1</a:t>
            </a:r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223" name="Rectangle 222"/>
          <p:cNvSpPr/>
          <p:nvPr/>
        </p:nvSpPr>
        <p:spPr>
          <a:xfrm>
            <a:off x="6934200" y="2209800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10</a:t>
            </a:r>
            <a:endParaRPr lang="en-US" sz="1400" dirty="0"/>
          </a:p>
        </p:txBody>
      </p:sp>
      <p:pic>
        <p:nvPicPr>
          <p:cNvPr id="224" name="Picture 223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338" y="2577217"/>
            <a:ext cx="280698" cy="247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4600" y="2209800"/>
            <a:ext cx="354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J2</a:t>
            </a:r>
            <a:endParaRPr lang="en-US"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7924800" y="2209800"/>
            <a:ext cx="961526" cy="338554"/>
            <a:chOff x="7924800" y="2438400"/>
            <a:chExt cx="961526" cy="338554"/>
          </a:xfrm>
        </p:grpSpPr>
        <p:sp>
          <p:nvSpPr>
            <p:cNvPr id="194" name="Flowchart: Multidocument 193"/>
            <p:cNvSpPr/>
            <p:nvPr/>
          </p:nvSpPr>
          <p:spPr>
            <a:xfrm>
              <a:off x="8229600" y="2495395"/>
              <a:ext cx="306741" cy="266272"/>
            </a:xfrm>
            <a:prstGeom prst="flowChartMultidocumen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8518918" y="2438400"/>
              <a:ext cx="36740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6</a:t>
              </a:r>
              <a:r>
                <a:rPr lang="en-US" sz="1400" dirty="0" smtClean="0"/>
                <a:t>0</a:t>
              </a:r>
              <a:endParaRPr lang="en-US" sz="1400" dirty="0"/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7924800" y="2438400"/>
              <a:ext cx="3545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J1</a:t>
              </a:r>
              <a:endParaRPr lang="en-US" sz="16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978613" y="3971199"/>
            <a:ext cx="479587" cy="710755"/>
            <a:chOff x="7978613" y="4199799"/>
            <a:chExt cx="479587" cy="710755"/>
          </a:xfrm>
        </p:grpSpPr>
        <p:sp>
          <p:nvSpPr>
            <p:cNvPr id="228" name="Flowchart: Multidocument 227"/>
            <p:cNvSpPr/>
            <p:nvPr/>
          </p:nvSpPr>
          <p:spPr>
            <a:xfrm>
              <a:off x="7978613" y="4437722"/>
              <a:ext cx="214841" cy="196923"/>
            </a:xfrm>
            <a:prstGeom prst="flowChartMultidocumen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8093779" y="4199799"/>
              <a:ext cx="2760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4</a:t>
              </a: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8103616" y="4572000"/>
              <a:ext cx="3545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J1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99253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201"/>
            <a:ext cx="7886700" cy="8382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Times New Roman" charset="0"/>
              </a:rPr>
              <a:t>Distributed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Times New Roman" charset="0"/>
              </a:rPr>
              <a:t>Mobile-Cloud Apps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Times New Roman" charset="0"/>
              </a:rPr>
              <a:t>and Jobs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87A1-6D42-4793-BE8C-5C6D14AFF8F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914401"/>
            <a:ext cx="8915400" cy="2667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Distributed apps run </a:t>
            </a:r>
            <a:r>
              <a:rPr lang="en-US" sz="2000" dirty="0"/>
              <a:t>over </a:t>
            </a:r>
            <a:r>
              <a:rPr lang="en-US" sz="2000" dirty="0">
                <a:solidFill>
                  <a:srgbClr val="0070C0"/>
                </a:solidFill>
              </a:rPr>
              <a:t>heterogeneous devices </a:t>
            </a:r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000" dirty="0" smtClean="0"/>
              <a:t>A distributed app comprises </a:t>
            </a:r>
            <a:r>
              <a:rPr lang="en-US" sz="2000" dirty="0"/>
              <a:t>of </a:t>
            </a:r>
            <a:r>
              <a:rPr lang="en-US" sz="2000" dirty="0">
                <a:solidFill>
                  <a:srgbClr val="0070C0"/>
                </a:solidFill>
              </a:rPr>
              <a:t>a set of jobs</a:t>
            </a:r>
          </a:p>
          <a:p>
            <a:pPr lvl="1"/>
            <a:r>
              <a:rPr lang="en-US" sz="2000" dirty="0"/>
              <a:t>Job represents a code component (e.g., class, function, </a:t>
            </a:r>
            <a:r>
              <a:rPr lang="en-US" sz="2000" dirty="0" smtClean="0"/>
              <a:t>etc.)</a:t>
            </a:r>
            <a:endParaRPr lang="en-US" sz="2000" dirty="0"/>
          </a:p>
          <a:p>
            <a:r>
              <a:rPr lang="en-US" sz="2000" dirty="0" smtClean="0"/>
              <a:t>Jobs </a:t>
            </a:r>
            <a:r>
              <a:rPr lang="en-US" sz="2000" dirty="0"/>
              <a:t>can be </a:t>
            </a:r>
            <a:r>
              <a:rPr lang="en-US" sz="2000" dirty="0">
                <a:solidFill>
                  <a:srgbClr val="0070C0"/>
                </a:solidFill>
              </a:rPr>
              <a:t>dependent on </a:t>
            </a:r>
            <a:r>
              <a:rPr lang="en-US" sz="2000" dirty="0" smtClean="0">
                <a:solidFill>
                  <a:srgbClr val="0070C0"/>
                </a:solidFill>
              </a:rPr>
              <a:t>devices</a:t>
            </a:r>
          </a:p>
          <a:p>
            <a:pPr lvl="1"/>
            <a:r>
              <a:rPr lang="en-US" sz="2000" dirty="0" smtClean="0"/>
              <a:t>Can depend </a:t>
            </a:r>
            <a:r>
              <a:rPr lang="en-US" sz="2000" dirty="0"/>
              <a:t>on </a:t>
            </a:r>
            <a:r>
              <a:rPr lang="en-US" sz="2000" dirty="0" smtClean="0">
                <a:solidFill>
                  <a:srgbClr val="0070C0"/>
                </a:solidFill>
              </a:rPr>
              <a:t>sensors</a:t>
            </a:r>
            <a:r>
              <a:rPr lang="en-US" sz="2000" dirty="0"/>
              <a:t> </a:t>
            </a:r>
            <a:r>
              <a:rPr lang="en-US" sz="2000" dirty="0" smtClean="0"/>
              <a:t>or </a:t>
            </a:r>
            <a:r>
              <a:rPr lang="en-US" sz="2000" dirty="0" smtClean="0">
                <a:solidFill>
                  <a:srgbClr val="0070C0"/>
                </a:solidFill>
              </a:rPr>
              <a:t>private data </a:t>
            </a:r>
            <a:r>
              <a:rPr lang="en-US" sz="2000" dirty="0" smtClean="0"/>
              <a:t>located on a device</a:t>
            </a:r>
            <a:endParaRPr lang="en-US" sz="2000" dirty="0"/>
          </a:p>
          <a:p>
            <a:r>
              <a:rPr lang="en-US" sz="2000" dirty="0" smtClean="0"/>
              <a:t>Jobs </a:t>
            </a:r>
            <a:r>
              <a:rPr lang="en-US" sz="2000" dirty="0"/>
              <a:t>can be </a:t>
            </a:r>
            <a:r>
              <a:rPr lang="en-US" sz="2000" dirty="0">
                <a:solidFill>
                  <a:srgbClr val="0070C0"/>
                </a:solidFill>
              </a:rPr>
              <a:t>dependent on other jobs </a:t>
            </a:r>
            <a:r>
              <a:rPr lang="en-US" sz="2000" dirty="0"/>
              <a:t>(e.g., precedence </a:t>
            </a:r>
            <a:r>
              <a:rPr lang="en-US" sz="2000" dirty="0" smtClean="0"/>
              <a:t>constraints)</a:t>
            </a:r>
            <a:endParaRPr lang="en-US" sz="2000" dirty="0"/>
          </a:p>
          <a:p>
            <a:pPr lvl="1"/>
            <a:r>
              <a:rPr lang="en-US" sz="2000" dirty="0" smtClean="0"/>
              <a:t>Dependency can be modeled as a directed acyclic graph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505200"/>
            <a:ext cx="163915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1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201"/>
            <a:ext cx="7886700" cy="8382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Times New Roman" charset="0"/>
              </a:rPr>
              <a:t>Challenges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31A87A1-6D42-4793-BE8C-5C6D14AFF8F8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6200" y="914401"/>
            <a:ext cx="8993155" cy="516332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/>
              <a:t>Scheduling jobs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How to determine </a:t>
            </a:r>
            <a:r>
              <a:rPr lang="en-US" sz="2000" dirty="0" smtClean="0">
                <a:solidFill>
                  <a:srgbClr val="0070C0"/>
                </a:solidFill>
              </a:rPr>
              <a:t>what</a:t>
            </a:r>
            <a:r>
              <a:rPr lang="en-US" sz="2000" dirty="0" smtClean="0"/>
              <a:t> (which job) to offload and </a:t>
            </a:r>
            <a:r>
              <a:rPr lang="en-US" sz="2000" dirty="0" smtClean="0">
                <a:solidFill>
                  <a:srgbClr val="0070C0"/>
                </a:solidFill>
              </a:rPr>
              <a:t>where</a:t>
            </a:r>
            <a:r>
              <a:rPr lang="en-US" sz="2000" dirty="0" smtClean="0"/>
              <a:t>?</a:t>
            </a:r>
            <a:endParaRPr lang="en-US" sz="2000" dirty="0"/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Static Partitioning</a:t>
            </a:r>
          </a:p>
          <a:p>
            <a:pPr lvl="2">
              <a:lnSpc>
                <a:spcPct val="110000"/>
              </a:lnSpc>
            </a:pPr>
            <a:r>
              <a:rPr lang="en-US" sz="2000" dirty="0"/>
              <a:t>O</a:t>
            </a:r>
            <a:r>
              <a:rPr lang="en-US" sz="2000" dirty="0" smtClean="0"/>
              <a:t>ffloading decision is static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0070C0"/>
                </a:solidFill>
              </a:rPr>
              <a:t>predefined</a:t>
            </a:r>
          </a:p>
          <a:p>
            <a:pPr lvl="3">
              <a:lnSpc>
                <a:spcPct val="110000"/>
              </a:lnSpc>
            </a:pPr>
            <a:r>
              <a:rPr lang="en-US" sz="2000" dirty="0"/>
              <a:t>S</a:t>
            </a:r>
            <a:r>
              <a:rPr lang="en-US" sz="2000" dirty="0" smtClean="0"/>
              <a:t>ome jobs are pre-configured to run on mobile or cloud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Dynamic Partitioning</a:t>
            </a:r>
          </a:p>
          <a:p>
            <a:pPr lvl="2">
              <a:lnSpc>
                <a:spcPct val="110000"/>
              </a:lnSpc>
            </a:pPr>
            <a:r>
              <a:rPr lang="en-US" sz="2000" dirty="0" smtClean="0"/>
              <a:t>Offloading decision is </a:t>
            </a:r>
            <a:r>
              <a:rPr lang="en-US" sz="2000" dirty="0" smtClean="0">
                <a:solidFill>
                  <a:srgbClr val="0070C0"/>
                </a:solidFill>
              </a:rPr>
              <a:t>dynamic</a:t>
            </a:r>
            <a:r>
              <a:rPr lang="en-US" sz="2000" dirty="0" smtClean="0"/>
              <a:t> and made </a:t>
            </a:r>
            <a:r>
              <a:rPr lang="en-US" sz="2000" dirty="0" smtClean="0">
                <a:solidFill>
                  <a:srgbClr val="0070C0"/>
                </a:solidFill>
              </a:rPr>
              <a:t>during runtime</a:t>
            </a:r>
          </a:p>
          <a:p>
            <a:pPr lvl="3">
              <a:lnSpc>
                <a:spcPct val="110000"/>
              </a:lnSpc>
            </a:pPr>
            <a:r>
              <a:rPr lang="en-US" sz="2000" dirty="0" smtClean="0"/>
              <a:t>Jobs and resources are analyzed during runtime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Difficult to generate a schedule of </a:t>
            </a:r>
            <a:r>
              <a:rPr lang="en-US" sz="2400" dirty="0" smtClean="0"/>
              <a:t>jobs. For n jobs, m devices:</a:t>
            </a:r>
            <a:endParaRPr lang="en-US" sz="2400" dirty="0"/>
          </a:p>
          <a:p>
            <a:pPr lvl="1">
              <a:lnSpc>
                <a:spcPct val="110000"/>
              </a:lnSpc>
            </a:pPr>
            <a:r>
              <a:rPr lang="en-US" sz="2000" dirty="0">
                <a:solidFill>
                  <a:srgbClr val="FF0000"/>
                </a:solidFill>
              </a:rPr>
              <a:t>Exponential</a:t>
            </a:r>
            <a:r>
              <a:rPr lang="en-US" sz="2000" dirty="0"/>
              <a:t> search space: </a:t>
            </a:r>
            <a:r>
              <a:rPr lang="en-US" sz="2000" dirty="0" err="1">
                <a:solidFill>
                  <a:srgbClr val="FF0000"/>
                </a:solidFill>
              </a:rPr>
              <a:t>m</a:t>
            </a:r>
            <a:r>
              <a:rPr lang="en-US" sz="2000" baseline="30000" dirty="0" err="1">
                <a:solidFill>
                  <a:srgbClr val="FF0000"/>
                </a:solidFill>
              </a:rPr>
              <a:t>n</a:t>
            </a:r>
            <a:r>
              <a:rPr lang="en-US" sz="2000" dirty="0"/>
              <a:t> number of &lt;device, job&gt; </a:t>
            </a:r>
            <a:r>
              <a:rPr lang="en-US" sz="2000" dirty="0" smtClean="0"/>
              <a:t>combinations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NP-hard</a:t>
            </a:r>
            <a:r>
              <a:rPr lang="en-US" sz="2000" dirty="0" smtClean="0"/>
              <a:t> problem</a:t>
            </a: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400" dirty="0"/>
              <a:t>Difficult to </a:t>
            </a:r>
            <a:r>
              <a:rPr lang="en-US" sz="2400" dirty="0" smtClean="0"/>
              <a:t>efficiently execute </a:t>
            </a:r>
            <a:r>
              <a:rPr lang="en-US" sz="2400" dirty="0"/>
              <a:t>jobs according to the </a:t>
            </a:r>
            <a:r>
              <a:rPr lang="en-US" sz="2400" dirty="0" smtClean="0"/>
              <a:t>schedule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371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382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Times New Roman" charset="0"/>
              </a:rPr>
              <a:t>CASINO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15400" cy="53339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Dynamic and </a:t>
            </a:r>
            <a:r>
              <a:rPr lang="en-US" sz="2400" dirty="0">
                <a:solidFill>
                  <a:srgbClr val="0070C0"/>
                </a:solidFill>
              </a:rPr>
              <a:t>collaborative offloading </a:t>
            </a:r>
            <a:r>
              <a:rPr lang="en-US" sz="2400" dirty="0"/>
              <a:t>framework for </a:t>
            </a:r>
            <a:r>
              <a:rPr lang="en-US" sz="2400" dirty="0" smtClean="0"/>
              <a:t>distributed mobile-cloud apps 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CASINO’s </a:t>
            </a:r>
            <a:r>
              <a:rPr lang="en-US" sz="2400" dirty="0"/>
              <a:t>job </a:t>
            </a:r>
            <a:r>
              <a:rPr lang="en-US" sz="2400" dirty="0" smtClean="0"/>
              <a:t>scheduler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W</a:t>
            </a:r>
            <a:r>
              <a:rPr lang="en-US" sz="2000" dirty="0" smtClean="0"/>
              <a:t>orks in </a:t>
            </a:r>
            <a:r>
              <a:rPr lang="en-US" sz="2000" dirty="0" smtClean="0">
                <a:solidFill>
                  <a:srgbClr val="0070C0"/>
                </a:solidFill>
              </a:rPr>
              <a:t>real-time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C</a:t>
            </a:r>
            <a:r>
              <a:rPr lang="en-US" sz="2000" dirty="0" smtClean="0"/>
              <a:t>onsiders </a:t>
            </a:r>
            <a:r>
              <a:rPr lang="en-US" sz="2000" dirty="0" smtClean="0">
                <a:solidFill>
                  <a:srgbClr val="0070C0"/>
                </a:solidFill>
              </a:rPr>
              <a:t>global </a:t>
            </a:r>
            <a:r>
              <a:rPr lang="en-US" sz="2000" dirty="0">
                <a:solidFill>
                  <a:srgbClr val="0070C0"/>
                </a:solidFill>
              </a:rPr>
              <a:t>resource conditions </a:t>
            </a:r>
            <a:r>
              <a:rPr lang="en-US" sz="2000" dirty="0" smtClean="0">
                <a:solidFill>
                  <a:srgbClr val="0070C0"/>
                </a:solidFill>
              </a:rPr>
              <a:t>and job/device dependencies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Generates a job </a:t>
            </a:r>
            <a:r>
              <a:rPr lang="en-US" sz="2000" dirty="0"/>
              <a:t>schedule for a distributed </a:t>
            </a:r>
            <a:r>
              <a:rPr lang="en-US" sz="2000" dirty="0" smtClean="0"/>
              <a:t>app that </a:t>
            </a:r>
            <a:r>
              <a:rPr lang="en-US" sz="2000" dirty="0" smtClean="0">
                <a:solidFill>
                  <a:srgbClr val="0070C0"/>
                </a:solidFill>
              </a:rPr>
              <a:t>minimizes the app completion time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Deployment framework </a:t>
            </a:r>
            <a:r>
              <a:rPr lang="en-US" sz="2400" dirty="0" smtClean="0">
                <a:solidFill>
                  <a:srgbClr val="0070C0"/>
                </a:solidFill>
              </a:rPr>
              <a:t>profiles </a:t>
            </a:r>
            <a:r>
              <a:rPr lang="en-US" sz="2400" dirty="0">
                <a:solidFill>
                  <a:srgbClr val="0070C0"/>
                </a:solidFill>
              </a:rPr>
              <a:t>resource information </a:t>
            </a:r>
            <a:r>
              <a:rPr lang="en-US" sz="2400" dirty="0" smtClean="0"/>
              <a:t>from participating </a:t>
            </a:r>
            <a:r>
              <a:rPr lang="en-US" sz="2400" dirty="0"/>
              <a:t>devices </a:t>
            </a:r>
            <a:r>
              <a:rPr lang="en-US" sz="2400" dirty="0" smtClean="0"/>
              <a:t>to help the job scheduler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Programming framework provides simple API that can be used by programmers to </a:t>
            </a:r>
            <a:r>
              <a:rPr lang="en-US" sz="2400" dirty="0" smtClean="0">
                <a:solidFill>
                  <a:srgbClr val="0070C0"/>
                </a:solidFill>
              </a:rPr>
              <a:t>partition apps statically and dynamically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Prototype implemented on </a:t>
            </a:r>
            <a:r>
              <a:rPr lang="en-US" sz="2400" dirty="0" smtClean="0">
                <a:solidFill>
                  <a:srgbClr val="0070C0"/>
                </a:solidFill>
              </a:rPr>
              <a:t>Android </a:t>
            </a:r>
            <a:r>
              <a:rPr lang="en-US" sz="2400" dirty="0" smtClean="0"/>
              <a:t>mobiles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0070C0"/>
                </a:solidFill>
              </a:rPr>
              <a:t>Android X86 </a:t>
            </a:r>
            <a:r>
              <a:rPr lang="en-US" sz="2400" dirty="0" smtClean="0"/>
              <a:t>virtual machines</a:t>
            </a:r>
          </a:p>
          <a:p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1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382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Times New Roman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058150" cy="5105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Introduction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Framework Design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Job Scheduling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Scheduling Validation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Prototype Implementation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Experimental Evaluation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Conclusion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32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4" y="76200"/>
            <a:ext cx="9055826" cy="838200"/>
          </a:xfrm>
        </p:spPr>
        <p:txBody>
          <a:bodyPr>
            <a:noAutofit/>
          </a:bodyPr>
          <a:lstStyle/>
          <a:p>
            <a:r>
              <a:rPr lang="en-US" sz="3600" smtClean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Times New Roman" charset="0"/>
              </a:rPr>
              <a:t>Leveraging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Times New Roman" charset="0"/>
              </a:rPr>
              <a:t>Avatar Platform for CASINO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74" y="1533191"/>
            <a:ext cx="5524626" cy="33921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Avatar Platform</a:t>
            </a:r>
            <a:endParaRPr 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Each mobile device has an associated avatar (e.g., VM) in the cloud 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Avatars execute app components on behalf of users’ mobile devices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Apps </a:t>
            </a:r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running on Avatar platform have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Low latency/response time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Energy efficiency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High </a:t>
            </a:r>
            <a:r>
              <a:rPr 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availability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527774" y="1676400"/>
            <a:ext cx="3463826" cy="3110279"/>
            <a:chOff x="7046390" y="1666072"/>
            <a:chExt cx="4518466" cy="3928822"/>
          </a:xfrm>
        </p:grpSpPr>
        <p:grpSp>
          <p:nvGrpSpPr>
            <p:cNvPr id="38" name="Group 37"/>
            <p:cNvGrpSpPr/>
            <p:nvPr/>
          </p:nvGrpSpPr>
          <p:grpSpPr>
            <a:xfrm>
              <a:off x="7046390" y="1666072"/>
              <a:ext cx="4518466" cy="3928822"/>
              <a:chOff x="7151165" y="1666072"/>
              <a:chExt cx="4518466" cy="3928822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7151165" y="1666072"/>
                <a:ext cx="4518466" cy="3928822"/>
                <a:chOff x="2284262" y="312818"/>
                <a:chExt cx="6853116" cy="5361746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52738" y="389272"/>
                  <a:ext cx="609600" cy="968040"/>
                </a:xfrm>
                <a:prstGeom prst="rect">
                  <a:avLst/>
                </a:prstGeom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6" name="Cloud 5"/>
                <p:cNvSpPr/>
                <p:nvPr/>
              </p:nvSpPr>
              <p:spPr>
                <a:xfrm rot="282491">
                  <a:off x="2284262" y="2057500"/>
                  <a:ext cx="6853116" cy="3617064"/>
                </a:xfrm>
                <a:prstGeom prst="cloud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latin typeface="PT Sans Caption" panose="020B0603020203020204" pitchFamily="34" charset="0"/>
                  </a:endParaRP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3048115" y="2991907"/>
                  <a:ext cx="5265943" cy="182222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PT Sans Caption" panose="020B0603020203020204" pitchFamily="34" charset="0"/>
                  </a:endParaRPr>
                </a:p>
              </p:txBody>
            </p:sp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15077" y="312818"/>
                  <a:ext cx="1343092" cy="993613"/>
                </a:xfrm>
                <a:prstGeom prst="rect">
                  <a:avLst/>
                </a:prstGeom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3690" y="419007"/>
                  <a:ext cx="586040" cy="1036033"/>
                </a:xfrm>
                <a:prstGeom prst="rect">
                  <a:avLst/>
                </a:prstGeo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16" name="Freeform 15"/>
                <p:cNvSpPr/>
                <p:nvPr/>
              </p:nvSpPr>
              <p:spPr>
                <a:xfrm>
                  <a:off x="3143201" y="1295400"/>
                  <a:ext cx="653043" cy="1600200"/>
                </a:xfrm>
                <a:custGeom>
                  <a:avLst/>
                  <a:gdLst>
                    <a:gd name="connsiteX0" fmla="*/ 0 w 1070897"/>
                    <a:gd name="connsiteY0" fmla="*/ 0 h 1600200"/>
                    <a:gd name="connsiteX1" fmla="*/ 1009650 w 1070897"/>
                    <a:gd name="connsiteY1" fmla="*/ 647700 h 1600200"/>
                    <a:gd name="connsiteX2" fmla="*/ 962025 w 1070897"/>
                    <a:gd name="connsiteY2" fmla="*/ 1600200 h 16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70897" h="1600200">
                      <a:moveTo>
                        <a:pt x="0" y="0"/>
                      </a:moveTo>
                      <a:cubicBezTo>
                        <a:pt x="424656" y="190500"/>
                        <a:pt x="849313" y="381000"/>
                        <a:pt x="1009650" y="647700"/>
                      </a:cubicBezTo>
                      <a:cubicBezTo>
                        <a:pt x="1169987" y="914400"/>
                        <a:pt x="965200" y="1443038"/>
                        <a:pt x="962025" y="1600200"/>
                      </a:cubicBezTo>
                    </a:path>
                  </a:pathLst>
                </a:custGeom>
                <a:ln w="19050">
                  <a:headEnd type="arrow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PT Sans Caption" panose="020B0603020203020204" pitchFamily="34" charset="0"/>
                  </a:endParaRPr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4200525" y="1295400"/>
                  <a:ext cx="690286" cy="2305050"/>
                </a:xfrm>
                <a:custGeom>
                  <a:avLst/>
                  <a:gdLst>
                    <a:gd name="connsiteX0" fmla="*/ 807477 w 1026552"/>
                    <a:gd name="connsiteY0" fmla="*/ 0 h 2305050"/>
                    <a:gd name="connsiteX1" fmla="*/ 578877 w 1026552"/>
                    <a:gd name="connsiteY1" fmla="*/ 314325 h 2305050"/>
                    <a:gd name="connsiteX2" fmla="*/ 7377 w 1026552"/>
                    <a:gd name="connsiteY2" fmla="*/ 685800 h 2305050"/>
                    <a:gd name="connsiteX3" fmla="*/ 1026552 w 1026552"/>
                    <a:gd name="connsiteY3" fmla="*/ 2305050 h 2305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26552" h="2305050">
                      <a:moveTo>
                        <a:pt x="807477" y="0"/>
                      </a:moveTo>
                      <a:cubicBezTo>
                        <a:pt x="759852" y="100012"/>
                        <a:pt x="712227" y="200025"/>
                        <a:pt x="578877" y="314325"/>
                      </a:cubicBezTo>
                      <a:cubicBezTo>
                        <a:pt x="445527" y="428625"/>
                        <a:pt x="-67235" y="354013"/>
                        <a:pt x="7377" y="685800"/>
                      </a:cubicBezTo>
                      <a:cubicBezTo>
                        <a:pt x="81989" y="1017587"/>
                        <a:pt x="843990" y="2093913"/>
                        <a:pt x="1026552" y="2305050"/>
                      </a:cubicBezTo>
                    </a:path>
                  </a:pathLst>
                </a:custGeom>
                <a:ln w="19050">
                  <a:headEnd type="arrow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PT Sans Caption" panose="020B0603020203020204" pitchFamily="34" charset="0"/>
                  </a:endParaRPr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6268211" y="1345501"/>
                  <a:ext cx="414639" cy="1600200"/>
                </a:xfrm>
                <a:custGeom>
                  <a:avLst/>
                  <a:gdLst>
                    <a:gd name="connsiteX0" fmla="*/ 0 w 1070897"/>
                    <a:gd name="connsiteY0" fmla="*/ 0 h 1600200"/>
                    <a:gd name="connsiteX1" fmla="*/ 1009650 w 1070897"/>
                    <a:gd name="connsiteY1" fmla="*/ 647700 h 1600200"/>
                    <a:gd name="connsiteX2" fmla="*/ 962025 w 1070897"/>
                    <a:gd name="connsiteY2" fmla="*/ 1600200 h 16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70897" h="1600200">
                      <a:moveTo>
                        <a:pt x="0" y="0"/>
                      </a:moveTo>
                      <a:cubicBezTo>
                        <a:pt x="424656" y="190500"/>
                        <a:pt x="849313" y="381000"/>
                        <a:pt x="1009650" y="647700"/>
                      </a:cubicBezTo>
                      <a:cubicBezTo>
                        <a:pt x="1169987" y="914400"/>
                        <a:pt x="965200" y="1443038"/>
                        <a:pt x="962025" y="1600200"/>
                      </a:cubicBezTo>
                    </a:path>
                  </a:pathLst>
                </a:custGeom>
                <a:ln w="19050">
                  <a:headEnd type="arrow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PT Sans Caption" panose="020B0603020203020204" pitchFamily="34" charset="0"/>
                  </a:endParaRPr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6998495" y="1455041"/>
                  <a:ext cx="645592" cy="2126359"/>
                </a:xfrm>
                <a:custGeom>
                  <a:avLst/>
                  <a:gdLst>
                    <a:gd name="connsiteX0" fmla="*/ 807477 w 1026552"/>
                    <a:gd name="connsiteY0" fmla="*/ 0 h 2305050"/>
                    <a:gd name="connsiteX1" fmla="*/ 578877 w 1026552"/>
                    <a:gd name="connsiteY1" fmla="*/ 314325 h 2305050"/>
                    <a:gd name="connsiteX2" fmla="*/ 7377 w 1026552"/>
                    <a:gd name="connsiteY2" fmla="*/ 685800 h 2305050"/>
                    <a:gd name="connsiteX3" fmla="*/ 1026552 w 1026552"/>
                    <a:gd name="connsiteY3" fmla="*/ 2305050 h 2305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26552" h="2305050">
                      <a:moveTo>
                        <a:pt x="807477" y="0"/>
                      </a:moveTo>
                      <a:cubicBezTo>
                        <a:pt x="759852" y="100012"/>
                        <a:pt x="712227" y="200025"/>
                        <a:pt x="578877" y="314325"/>
                      </a:cubicBezTo>
                      <a:cubicBezTo>
                        <a:pt x="445527" y="428625"/>
                        <a:pt x="-67235" y="354013"/>
                        <a:pt x="7377" y="685800"/>
                      </a:cubicBezTo>
                      <a:cubicBezTo>
                        <a:pt x="81989" y="1017587"/>
                        <a:pt x="843990" y="2093913"/>
                        <a:pt x="1026552" y="2305050"/>
                      </a:cubicBezTo>
                    </a:path>
                  </a:pathLst>
                </a:custGeom>
                <a:ln w="19050">
                  <a:headEnd type="arrow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PT Sans Caption" panose="020B0603020203020204" pitchFamily="34" charset="0"/>
                  </a:endParaRPr>
                </a:p>
              </p:txBody>
            </p:sp>
            <p:cxnSp>
              <p:nvCxnSpPr>
                <p:cNvPr id="21" name="Straight Arrow Connector 20"/>
                <p:cNvCxnSpPr/>
                <p:nvPr/>
              </p:nvCxnSpPr>
              <p:spPr>
                <a:xfrm flipV="1">
                  <a:off x="5194383" y="3852897"/>
                  <a:ext cx="2056197" cy="9601"/>
                </a:xfrm>
                <a:prstGeom prst="straightConnector1">
                  <a:avLst/>
                </a:prstGeom>
                <a:ln w="19050">
                  <a:prstDash val="dash"/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/>
                <p:nvPr/>
              </p:nvCxnSpPr>
              <p:spPr>
                <a:xfrm flipV="1">
                  <a:off x="3999334" y="3182021"/>
                  <a:ext cx="2114612" cy="9281"/>
                </a:xfrm>
                <a:prstGeom prst="straightConnector1">
                  <a:avLst/>
                </a:prstGeom>
                <a:ln w="19050">
                  <a:prstDash val="dash"/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>
                  <a:off x="3929559" y="3392880"/>
                  <a:ext cx="662393" cy="469618"/>
                </a:xfrm>
                <a:prstGeom prst="straightConnector1">
                  <a:avLst/>
                </a:prstGeom>
                <a:ln w="19050">
                  <a:prstDash val="dash"/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 flipH="1">
                  <a:off x="5194383" y="3409873"/>
                  <a:ext cx="1028098" cy="452626"/>
                </a:xfrm>
                <a:prstGeom prst="straightConnector1">
                  <a:avLst/>
                </a:prstGeom>
                <a:ln w="19050">
                  <a:prstDash val="dash"/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1" name="TextBox 30"/>
                <p:cNvSpPr txBox="1"/>
                <p:nvPr/>
              </p:nvSpPr>
              <p:spPr>
                <a:xfrm>
                  <a:off x="5169848" y="5025920"/>
                  <a:ext cx="1110664" cy="457616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25" dirty="0">
                      <a:latin typeface="Ubuntu" panose="020B0504030602030204" pitchFamily="34" charset="0"/>
                    </a:rPr>
                    <a:t>Cloud</a:t>
                  </a:r>
                </a:p>
              </p:txBody>
            </p:sp>
          </p:grpSp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10955" y="2686238"/>
                <a:ext cx="342018" cy="401700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79938" y="2607345"/>
                <a:ext cx="342018" cy="401700"/>
              </a:xfrm>
              <a:prstGeom prst="rect">
                <a:avLst/>
              </a:prstGeom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7"/>
            <a:srcRect l="25867" t="7246" r="24812"/>
            <a:stretch/>
          </p:blipFill>
          <p:spPr>
            <a:xfrm>
              <a:off x="9488820" y="1743882"/>
              <a:ext cx="402807" cy="742249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6841-FA5E-4C7C-BA7A-265889F510F0}" type="slidenum">
              <a:rPr lang="en-US" smtClean="0"/>
              <a:t>8</a:t>
            </a:fld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835483" y="3551840"/>
            <a:ext cx="6351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Ubuntu" panose="020B0504030602030204" pitchFamily="34" charset="0"/>
              </a:rPr>
              <a:t>avatar1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10202" y="3334742"/>
            <a:ext cx="6351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Ubuntu" panose="020B0504030602030204" pitchFamily="34" charset="0"/>
              </a:rPr>
              <a:t>avatar3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935151" y="3825580"/>
            <a:ext cx="6351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Ubuntu" panose="020B0504030602030204" pitchFamily="34" charset="0"/>
              </a:rPr>
              <a:t>avatar4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37160" y="3964904"/>
            <a:ext cx="6351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Ubuntu" panose="020B0504030602030204" pitchFamily="34" charset="0"/>
              </a:rPr>
              <a:t>avatar2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93" y="3465671"/>
            <a:ext cx="296172" cy="346521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558" y="3212786"/>
            <a:ext cx="296172" cy="346521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780" y="3658188"/>
            <a:ext cx="296172" cy="346521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06" y="3259136"/>
            <a:ext cx="296172" cy="346521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8174" y="5071415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685800">
              <a:spcBef>
                <a:spcPts val="750"/>
              </a:spcBef>
              <a:buFont typeface="Arial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Mobiles and avatars of users </a:t>
            </a:r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participating in a distributed app form the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set of machines for scheduling</a:t>
            </a:r>
          </a:p>
        </p:txBody>
      </p:sp>
    </p:spTree>
    <p:extLst>
      <p:ext uri="{BB962C8B-B14F-4D97-AF65-F5344CB8AC3E}">
        <p14:creationId xmlns:p14="http://schemas.microsoft.com/office/powerpoint/2010/main" val="8205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Times New Roman" charset="0"/>
              </a:rPr>
              <a:t>Framework Design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Times New Roman" charset="0"/>
              </a:rPr>
              <a:t>(1)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31A87A1-6D42-4793-BE8C-5C6D14AFF8F8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066800"/>
            <a:ext cx="4495800" cy="4724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/>
              <a:t>Works on top of </a:t>
            </a:r>
            <a:r>
              <a:rPr lang="en-US" sz="2000" dirty="0" err="1" smtClean="0"/>
              <a:t>Moitree</a:t>
            </a:r>
            <a:r>
              <a:rPr lang="en-US" sz="2000" dirty="0" smtClean="0"/>
              <a:t>, the Avatar platform’s middleware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0070C0"/>
                </a:solidFill>
              </a:rPr>
              <a:t>Has components at mobiles and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  avatars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Simple annotation based API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solidFill>
                  <a:srgbClr val="0070C0"/>
                </a:solidFill>
              </a:rPr>
              <a:t>API library linked to apps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Code components annotated with</a:t>
            </a:r>
          </a:p>
          <a:p>
            <a:pPr lvl="2">
              <a:lnSpc>
                <a:spcPct val="100000"/>
              </a:lnSpc>
            </a:pPr>
            <a:r>
              <a:rPr lang="en-US" sz="2000" i="1" dirty="0" smtClean="0">
                <a:solidFill>
                  <a:srgbClr val="0070C0"/>
                </a:solidFill>
              </a:rPr>
              <a:t>@Local</a:t>
            </a:r>
            <a:r>
              <a:rPr lang="en-US" sz="2000" i="1" dirty="0" smtClean="0"/>
              <a:t> </a:t>
            </a:r>
            <a:r>
              <a:rPr lang="en-US" sz="2000" dirty="0" smtClean="0"/>
              <a:t>or </a:t>
            </a:r>
            <a:r>
              <a:rPr lang="en-US" sz="2000" i="1" dirty="0" smtClean="0">
                <a:solidFill>
                  <a:srgbClr val="0070C0"/>
                </a:solidFill>
              </a:rPr>
              <a:t>@Remote</a:t>
            </a:r>
            <a:r>
              <a:rPr lang="en-US" sz="2000" i="1" dirty="0" smtClean="0"/>
              <a:t> </a:t>
            </a:r>
            <a:r>
              <a:rPr lang="en-US" sz="2000" dirty="0" smtClean="0"/>
              <a:t>for static partitioning</a:t>
            </a:r>
            <a:endParaRPr lang="en-US" sz="2000" dirty="0"/>
          </a:p>
          <a:p>
            <a:pPr lvl="2">
              <a:lnSpc>
                <a:spcPct val="100000"/>
              </a:lnSpc>
            </a:pPr>
            <a:r>
              <a:rPr lang="en-US" sz="2000" i="1" dirty="0" smtClean="0">
                <a:solidFill>
                  <a:srgbClr val="0070C0"/>
                </a:solidFill>
              </a:rPr>
              <a:t>@</a:t>
            </a:r>
            <a:r>
              <a:rPr lang="en-US" sz="2000" i="1" dirty="0" err="1" smtClean="0">
                <a:solidFill>
                  <a:srgbClr val="0070C0"/>
                </a:solidFill>
              </a:rPr>
              <a:t>Offloadable</a:t>
            </a:r>
            <a:r>
              <a:rPr lang="en-US" sz="2000" i="1" dirty="0" smtClean="0"/>
              <a:t> </a:t>
            </a:r>
            <a:r>
              <a:rPr lang="en-US" sz="2000" dirty="0" smtClean="0"/>
              <a:t>for dynamic partitioning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solidFill>
                  <a:srgbClr val="0070C0"/>
                </a:solidFill>
              </a:rPr>
              <a:t>Code interceptors analyze annotations</a:t>
            </a:r>
          </a:p>
        </p:txBody>
      </p:sp>
      <p:pic>
        <p:nvPicPr>
          <p:cNvPr id="5" name="Content Placeholder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889" y="1295400"/>
            <a:ext cx="481281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0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ITC Stone Sans Std Semibold"/>
        <a:ea typeface="ＭＳ Ｐゴシック"/>
        <a:cs typeface="ＭＳ Ｐゴシック"/>
      </a:majorFont>
      <a:minorFont>
        <a:latin typeface="ITC Stone Sans Std Semibold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9572</TotalTime>
  <Words>1329</Words>
  <Application>Microsoft Office PowerPoint</Application>
  <PresentationFormat>On-screen Show (4:3)</PresentationFormat>
  <Paragraphs>337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ＭＳ Ｐゴシック</vt:lpstr>
      <vt:lpstr>Arial</vt:lpstr>
      <vt:lpstr>Calibri</vt:lpstr>
      <vt:lpstr>Calibri Light</vt:lpstr>
      <vt:lpstr>Cambria Math</vt:lpstr>
      <vt:lpstr>DengXian</vt:lpstr>
      <vt:lpstr>ITC Stone Sans Std Semibold</vt:lpstr>
      <vt:lpstr>Microsoft Sans Serif</vt:lpstr>
      <vt:lpstr>PT Sans Caption</vt:lpstr>
      <vt:lpstr>Times New Roman</vt:lpstr>
      <vt:lpstr>Tw Cen MT</vt:lpstr>
      <vt:lpstr>Ubuntu</vt:lpstr>
      <vt:lpstr>Wingdings</vt:lpstr>
      <vt:lpstr>Blank Presentation</vt:lpstr>
      <vt:lpstr>Office Theme</vt:lpstr>
      <vt:lpstr>Collaborative Offloading for Distributed Mobile-Cloud Apps</vt:lpstr>
      <vt:lpstr>Computation Offloading</vt:lpstr>
      <vt:lpstr>Motivating Example</vt:lpstr>
      <vt:lpstr>Distributed Mobile-Cloud Apps and Jobs</vt:lpstr>
      <vt:lpstr>Challenges</vt:lpstr>
      <vt:lpstr>CASINO Overview</vt:lpstr>
      <vt:lpstr>Outline</vt:lpstr>
      <vt:lpstr>Leveraging Avatar Platform for CASINO</vt:lpstr>
      <vt:lpstr>Framework Design (1)</vt:lpstr>
      <vt:lpstr>Framework Design (2)</vt:lpstr>
      <vt:lpstr>Job Scheduling</vt:lpstr>
      <vt:lpstr>Scheduling Algorithm</vt:lpstr>
      <vt:lpstr>Validation of the Job Scheduler (1)</vt:lpstr>
      <vt:lpstr>Validation of the Job Scheduler (2)</vt:lpstr>
      <vt:lpstr>Results</vt:lpstr>
      <vt:lpstr>Outline</vt:lpstr>
      <vt:lpstr>CASINO Implementation</vt:lpstr>
      <vt:lpstr>Profiler Implementation</vt:lpstr>
      <vt:lpstr>Evaluation of Photo Filtering App</vt:lpstr>
      <vt:lpstr>Evaluation of Execution Manager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njit</dc:creator>
  <cp:lastModifiedBy>Administrator</cp:lastModifiedBy>
  <cp:revision>633</cp:revision>
  <dcterms:created xsi:type="dcterms:W3CDTF">2016-09-26T02:16:23Z</dcterms:created>
  <dcterms:modified xsi:type="dcterms:W3CDTF">2018-03-29T17:33:26Z</dcterms:modified>
</cp:coreProperties>
</file>