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313" r:id="rId4"/>
    <p:sldId id="314" r:id="rId5"/>
    <p:sldId id="332" r:id="rId6"/>
    <p:sldId id="326" r:id="rId7"/>
    <p:sldId id="331" r:id="rId8"/>
    <p:sldId id="335" r:id="rId9"/>
    <p:sldId id="316" r:id="rId10"/>
    <p:sldId id="318" r:id="rId11"/>
    <p:sldId id="333" r:id="rId12"/>
    <p:sldId id="319" r:id="rId13"/>
    <p:sldId id="320" r:id="rId14"/>
    <p:sldId id="321" r:id="rId15"/>
    <p:sldId id="330" r:id="rId16"/>
    <p:sldId id="323" r:id="rId17"/>
    <p:sldId id="334" r:id="rId18"/>
    <p:sldId id="322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3366FF"/>
    <a:srgbClr val="9B0001"/>
    <a:srgbClr val="ED989D"/>
    <a:srgbClr val="EDA1A2"/>
    <a:srgbClr val="EDAEB5"/>
    <a:srgbClr val="FF85FF"/>
    <a:srgbClr val="FF8AD8"/>
    <a:srgbClr val="903CD0"/>
    <a:srgbClr val="D3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74465" autoAdjust="0"/>
  </p:normalViewPr>
  <p:slideViewPr>
    <p:cSldViewPr>
      <p:cViewPr varScale="1">
        <p:scale>
          <a:sx n="64" d="100"/>
          <a:sy n="64" d="100"/>
        </p:scale>
        <p:origin x="14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D843-BAE5-4A52-B4E6-71413E0237E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F092-22F4-4779-97E2-94D81B9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2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2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36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96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2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5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0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3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0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E694-D557-4D61-B962-FBCB4AC676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12815"/>
            <a:ext cx="19431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912815"/>
            <a:ext cx="56769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28AD9DF-58DF-A946-82D9-3DA06EC5D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096002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7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912815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3" name="Picture 2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3552" y="60928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s.njit.edu/~borcea/avata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632" y="670215"/>
            <a:ext cx="8534400" cy="147002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Sentio: Distributed Sensor Virtualization for Mobile Apps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43200"/>
            <a:ext cx="7860632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Hillol Debnath, Narain Gehani, Xiaoning Ding, Reza Curtmola,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Cristian Borcea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43000" y="4282786"/>
            <a:ext cx="63246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Department of Computer Science</a:t>
            </a:r>
          </a:p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 New Jersey Institute of Technology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44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iddleware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78612"/>
            <a:ext cx="6743861" cy="42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0600"/>
          </a:xfrm>
        </p:spPr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Sensor discovery is done during initialization</a:t>
            </a:r>
          </a:p>
          <a:p>
            <a:pPr lvl="1"/>
            <a:r>
              <a:rPr lang="en-US" sz="2000" dirty="0" smtClean="0"/>
              <a:t>Each instance builds local registry</a:t>
            </a:r>
          </a:p>
          <a:p>
            <a:pPr lvl="1"/>
            <a:r>
              <a:rPr lang="en-US" sz="2000" dirty="0" smtClean="0"/>
              <a:t>Cloud instance maintains global registry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If </a:t>
            </a:r>
            <a:r>
              <a:rPr lang="en-US" sz="2400" dirty="0" smtClean="0">
                <a:solidFill>
                  <a:srgbClr val="0070C0"/>
                </a:solidFill>
              </a:rPr>
              <a:t>app </a:t>
            </a:r>
            <a:r>
              <a:rPr lang="en-US" sz="2400" dirty="0">
                <a:solidFill>
                  <a:srgbClr val="0070C0"/>
                </a:solidFill>
              </a:rPr>
              <a:t>does not specify a sensing mode, </a:t>
            </a:r>
            <a:r>
              <a:rPr lang="en-US" sz="2400" dirty="0" err="1" smtClean="0">
                <a:solidFill>
                  <a:srgbClr val="0070C0"/>
                </a:solidFill>
              </a:rPr>
              <a:t>Sentio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makes </a:t>
            </a:r>
            <a:r>
              <a:rPr lang="en-US" sz="2400" dirty="0">
                <a:solidFill>
                  <a:srgbClr val="0070C0"/>
                </a:solidFill>
              </a:rPr>
              <a:t>the selection by balancing </a:t>
            </a:r>
            <a:r>
              <a:rPr lang="en-US" sz="2400" dirty="0" smtClean="0">
                <a:solidFill>
                  <a:srgbClr val="0070C0"/>
                </a:solidFill>
              </a:rPr>
              <a:t>accuracy, latency, </a:t>
            </a:r>
            <a:r>
              <a:rPr lang="en-US" sz="2400" dirty="0">
                <a:solidFill>
                  <a:srgbClr val="0070C0"/>
                </a:solidFill>
              </a:rPr>
              <a:t>and power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To reduce jitter,</a:t>
            </a:r>
            <a:r>
              <a:rPr lang="en-US" sz="2400" dirty="0" smtClean="0">
                <a:solidFill>
                  <a:srgbClr val="0070C0"/>
                </a:solidFill>
              </a:rPr>
              <a:t> rate controller buffers </a:t>
            </a:r>
            <a:r>
              <a:rPr lang="en-US" sz="2400" dirty="0">
                <a:solidFill>
                  <a:srgbClr val="0070C0"/>
                </a:solidFill>
              </a:rPr>
              <a:t>data points arriving </a:t>
            </a:r>
            <a:r>
              <a:rPr lang="en-US" sz="2400" dirty="0" smtClean="0">
                <a:solidFill>
                  <a:srgbClr val="0070C0"/>
                </a:solidFill>
              </a:rPr>
              <a:t>early and </a:t>
            </a:r>
            <a:r>
              <a:rPr lang="en-US" sz="2400" dirty="0">
                <a:solidFill>
                  <a:srgbClr val="0070C0"/>
                </a:solidFill>
              </a:rPr>
              <a:t>uses extrapolation to project data points that arrive </a:t>
            </a:r>
            <a:r>
              <a:rPr lang="en-US" sz="2400" dirty="0" smtClean="0">
                <a:solidFill>
                  <a:srgbClr val="0070C0"/>
                </a:solidFill>
              </a:rPr>
              <a:t>late</a:t>
            </a:r>
          </a:p>
          <a:p>
            <a:r>
              <a:rPr lang="en-US" sz="2400" dirty="0" smtClean="0"/>
              <a:t>If context changes (e.g., low battery) in sensing provider device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nstance in provider raises an alert event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nstance in consumer device re-maps virtual sensor to another suitable sensor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" contrast="25000"/>
          </a:blip>
          <a:stretch>
            <a:fillRect/>
          </a:stretch>
        </p:blipFill>
        <p:spPr>
          <a:xfrm>
            <a:off x="1905000" y="2667000"/>
            <a:ext cx="5334000" cy="14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0598"/>
          </a:xfrm>
        </p:spPr>
        <p:txBody>
          <a:bodyPr/>
          <a:lstStyle/>
          <a:p>
            <a:r>
              <a:rPr lang="en-US" dirty="0" smtClean="0"/>
              <a:t>Prototype and Apps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915400" cy="5105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mplemented for Android and Android Wear OS</a:t>
            </a:r>
          </a:p>
          <a:p>
            <a:pPr lvl="1"/>
            <a:r>
              <a:rPr lang="en-US" sz="2000" dirty="0" smtClean="0"/>
              <a:t>3,127 LoC for the SDK</a:t>
            </a:r>
          </a:p>
          <a:p>
            <a:pPr lvl="1"/>
            <a:r>
              <a:rPr lang="en-US" sz="2000" dirty="0" smtClean="0"/>
              <a:t>3,726 LoC for the Android middleware</a:t>
            </a:r>
          </a:p>
          <a:p>
            <a:pPr lvl="1"/>
            <a:r>
              <a:rPr lang="en-US" sz="2000" dirty="0" smtClean="0"/>
              <a:t>561 additional LoC for the Android Wear middleware</a:t>
            </a:r>
          </a:p>
          <a:p>
            <a:r>
              <a:rPr lang="en-US" sz="2400" dirty="0" smtClean="0"/>
              <a:t>Implemented two proof-of-concept apps (</a:t>
            </a:r>
            <a:r>
              <a:rPr lang="en-US" sz="2400" dirty="0" err="1" smtClean="0"/>
              <a:t>SentioApp</a:t>
            </a:r>
            <a:r>
              <a:rPr lang="en-US" sz="2400" dirty="0" smtClean="0"/>
              <a:t> and </a:t>
            </a:r>
            <a:r>
              <a:rPr lang="en-US" sz="2400" dirty="0" err="1" smtClean="0"/>
              <a:t>SentioFit</a:t>
            </a:r>
            <a:r>
              <a:rPr lang="en-US" sz="2400" dirty="0" smtClean="0"/>
              <a:t>)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Modified two open source games (Space Shooting and Tilt Control) to use </a:t>
            </a:r>
            <a:r>
              <a:rPr lang="en-US" sz="2400" dirty="0" err="1" smtClean="0">
                <a:solidFill>
                  <a:srgbClr val="0070C0"/>
                </a:solidFill>
              </a:rPr>
              <a:t>Sentio</a:t>
            </a:r>
            <a:r>
              <a:rPr lang="en-US" sz="2400" dirty="0" smtClean="0">
                <a:solidFill>
                  <a:srgbClr val="0070C0"/>
                </a:solidFill>
              </a:rPr>
              <a:t> API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Only 6 LoC needed to be modified to use remote accelerometer on smart phone or smart watch</a:t>
            </a:r>
          </a:p>
          <a:p>
            <a:r>
              <a:rPr lang="en-US" sz="2400" dirty="0" smtClean="0"/>
              <a:t>Tested using Nexus </a:t>
            </a:r>
            <a:r>
              <a:rPr lang="en-US" sz="2400" dirty="0"/>
              <a:t>6, Nexus </a:t>
            </a:r>
            <a:r>
              <a:rPr lang="en-US" sz="2400" dirty="0" smtClean="0"/>
              <a:t>5X</a:t>
            </a:r>
            <a:r>
              <a:rPr lang="en-US" sz="2400" dirty="0"/>
              <a:t>, Moto </a:t>
            </a:r>
            <a:r>
              <a:rPr lang="en-US" sz="2400" dirty="0" smtClean="0"/>
              <a:t>X smart phones and Samsung Gear Live smart watch</a:t>
            </a:r>
          </a:p>
          <a:p>
            <a:r>
              <a:rPr lang="en-US" sz="2400" dirty="0"/>
              <a:t>Bluetooth and </a:t>
            </a:r>
            <a:r>
              <a:rPr lang="en-US" sz="2400" dirty="0" err="1"/>
              <a:t>WiFi</a:t>
            </a:r>
            <a:r>
              <a:rPr lang="en-US" sz="2400" dirty="0"/>
              <a:t> used for data </a:t>
            </a:r>
            <a:r>
              <a:rPr lang="en-US" sz="2400" dirty="0" smtClean="0"/>
              <a:t>communication</a:t>
            </a:r>
          </a:p>
          <a:p>
            <a:r>
              <a:rPr lang="en-US" sz="2400" dirty="0" smtClean="0"/>
              <a:t>Android x86 64-bit VM is used as the cloud entity</a:t>
            </a:r>
          </a:p>
        </p:txBody>
      </p:sp>
    </p:spTree>
    <p:extLst>
      <p:ext uri="{BB962C8B-B14F-4D97-AF65-F5344CB8AC3E}">
        <p14:creationId xmlns:p14="http://schemas.microsoft.com/office/powerpoint/2010/main" val="12054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990600"/>
          </a:xfrm>
        </p:spPr>
        <p:txBody>
          <a:bodyPr/>
          <a:lstStyle/>
          <a:p>
            <a:r>
              <a:rPr lang="en-US" dirty="0" err="1" smtClean="0"/>
              <a:t>Sentio</a:t>
            </a:r>
            <a:r>
              <a:rPr lang="en-US" dirty="0" smtClean="0"/>
              <a:t> Overhead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4267200"/>
            <a:ext cx="87152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Measured the difference between the observed sensor sampling period for virtual </a:t>
            </a:r>
            <a:r>
              <a:rPr lang="en-US" sz="2000" dirty="0"/>
              <a:t>and </a:t>
            </a:r>
            <a:r>
              <a:rPr lang="en-US" sz="2000" dirty="0" smtClean="0"/>
              <a:t>physical </a:t>
            </a:r>
            <a:r>
              <a:rPr lang="en-US" sz="2000" dirty="0"/>
              <a:t>accelerometer for Space Shooting </a:t>
            </a:r>
            <a:r>
              <a:rPr lang="en-US" sz="2000" dirty="0" smtClean="0"/>
              <a:t>game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Metric quantifies </a:t>
            </a:r>
            <a:r>
              <a:rPr lang="en-US" sz="2000" dirty="0" err="1" smtClean="0"/>
              <a:t>Sentio’s</a:t>
            </a:r>
            <a:r>
              <a:rPr lang="en-US" sz="2000" dirty="0" smtClean="0"/>
              <a:t> overhead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 is done over </a:t>
            </a:r>
            <a:r>
              <a:rPr lang="en-US" sz="2000" dirty="0" err="1" smtClean="0"/>
              <a:t>WiFi</a:t>
            </a:r>
            <a:endParaRPr lang="en-US" sz="2000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The results show minimal overhead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133822"/>
            <a:ext cx="4074042" cy="2753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5233"/>
            <a:ext cx="4572000" cy="272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379" y="3886200"/>
            <a:ext cx="27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sensor on a phone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6919" y="3886200"/>
            <a:ext cx="26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sensor on a 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0678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Sentio</a:t>
            </a:r>
            <a:r>
              <a:rPr lang="en-US" dirty="0" smtClean="0"/>
              <a:t> Overhead for Offloaded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600" y="1295400"/>
            <a:ext cx="8380204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276600"/>
            <a:ext cx="883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Measured observed sampling period when Tilt </a:t>
            </a:r>
            <a:r>
              <a:rPr lang="en-US" sz="2400" dirty="0"/>
              <a:t>C</a:t>
            </a:r>
            <a:r>
              <a:rPr lang="en-US" sz="2400" dirty="0" smtClean="0"/>
              <a:t>ontrol game is offloaded to the cloud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Accessing sensors from cloud works well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difference in sampling periods is negligible for all sampling rates, except Fastest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difference for Fastest is 5.32ms, which is acceptable in most practical situations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8001000" cy="228600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041722"/>
          </a:xfrm>
        </p:spPr>
        <p:txBody>
          <a:bodyPr/>
          <a:lstStyle/>
          <a:p>
            <a:r>
              <a:rPr lang="en-US" dirty="0" smtClean="0"/>
              <a:t>Jitter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062469" cy="2620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16" y="1295400"/>
            <a:ext cx="4019245" cy="23661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4459293"/>
            <a:ext cx="8839200" cy="11033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Virtual </a:t>
            </a:r>
            <a:r>
              <a:rPr lang="en-US" sz="2400" dirty="0"/>
              <a:t>a</a:t>
            </a:r>
            <a:r>
              <a:rPr lang="en-US" sz="2400" dirty="0" smtClean="0"/>
              <a:t>ccelerometer is mapped to another phone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Data rate controller reduces the jitter significantly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845680"/>
            <a:ext cx="28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data rate controller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6607" y="3821668"/>
            <a:ext cx="250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data rate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19200"/>
          </a:xfrm>
        </p:spPr>
        <p:txBody>
          <a:bodyPr/>
          <a:lstStyle/>
          <a:p>
            <a:r>
              <a:rPr lang="en-US" dirty="0" smtClean="0"/>
              <a:t>Cost of Re-mapping Virtual Sensor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4953000" cy="2900459"/>
          </a:xfr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52400" y="4191000"/>
            <a:ext cx="8839200" cy="1780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Virtual magnetic field sensor re-mapped from smart watch to smart phone</a:t>
            </a:r>
          </a:p>
          <a:p>
            <a:r>
              <a:rPr lang="en-US" sz="2000" dirty="0" smtClean="0"/>
              <a:t>The increase </a:t>
            </a:r>
            <a:r>
              <a:rPr lang="en-US" sz="2000" dirty="0"/>
              <a:t>only affects the immediately next data point </a:t>
            </a:r>
            <a:r>
              <a:rPr lang="en-US" sz="2000" dirty="0" smtClean="0"/>
              <a:t>after switching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For </a:t>
            </a:r>
            <a:r>
              <a:rPr lang="en-US" sz="2000" dirty="0">
                <a:solidFill>
                  <a:srgbClr val="0070C0"/>
                </a:solidFill>
              </a:rPr>
              <a:t>all practical purposes, skipping one data </a:t>
            </a:r>
            <a:r>
              <a:rPr lang="en-US" sz="2000" dirty="0" smtClean="0">
                <a:solidFill>
                  <a:srgbClr val="0070C0"/>
                </a:solidFill>
              </a:rPr>
              <a:t>point is acceptable</a:t>
            </a:r>
          </a:p>
          <a:p>
            <a:pPr lvl="1"/>
            <a:r>
              <a:rPr lang="en-US" sz="2000" dirty="0" smtClean="0"/>
              <a:t>Data rate controller could smoothen this problem</a:t>
            </a:r>
          </a:p>
          <a:p>
            <a:pPr lvl="1"/>
            <a:r>
              <a:rPr lang="en-US" sz="2000" dirty="0" smtClean="0"/>
              <a:t>Context prediction can enable </a:t>
            </a:r>
            <a:r>
              <a:rPr lang="en-US" sz="2000" smtClean="0"/>
              <a:t>proactive switching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1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79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919453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/>
              <a:t>Sentio</a:t>
            </a:r>
            <a:r>
              <a:rPr lang="en-US" sz="2400" dirty="0" smtClean="0"/>
              <a:t> provides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rgbClr val="0070C0"/>
                </a:solidFill>
              </a:rPr>
              <a:t>unified view</a:t>
            </a:r>
            <a:r>
              <a:rPr lang="en-US" sz="2400" dirty="0" smtClean="0"/>
              <a:t> </a:t>
            </a:r>
            <a:r>
              <a:rPr lang="en-US" sz="2400" dirty="0"/>
              <a:t>of a personal sensing </a:t>
            </a:r>
            <a:r>
              <a:rPr lang="en-US" sz="2400" dirty="0" smtClean="0"/>
              <a:t>ecosystem</a:t>
            </a:r>
          </a:p>
          <a:p>
            <a:pPr>
              <a:lnSpc>
                <a:spcPct val="110000"/>
              </a:lnSpc>
            </a:pPr>
            <a:r>
              <a:rPr lang="en-US" sz="2400" dirty="0" err="1"/>
              <a:t>Sentio</a:t>
            </a:r>
            <a:r>
              <a:rPr lang="en-US" sz="2400" dirty="0"/>
              <a:t> </a:t>
            </a:r>
            <a:r>
              <a:rPr lang="en-US" sz="2400" dirty="0" smtClean="0"/>
              <a:t>enables </a:t>
            </a:r>
            <a:r>
              <a:rPr lang="en-US" sz="2400" dirty="0">
                <a:solidFill>
                  <a:srgbClr val="0070C0"/>
                </a:solidFill>
              </a:rPr>
              <a:t>new, distributed, efficient, context-aware mobile </a:t>
            </a:r>
            <a:r>
              <a:rPr lang="en-US" sz="2400" dirty="0" smtClean="0">
                <a:solidFill>
                  <a:srgbClr val="0070C0"/>
                </a:solidFill>
              </a:rPr>
              <a:t>apps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/>
              <a:t>Apps can use Sentio </a:t>
            </a:r>
            <a:r>
              <a:rPr lang="en-US" sz="2400" dirty="0" smtClean="0"/>
              <a:t>API to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ccess </a:t>
            </a:r>
            <a:r>
              <a:rPr lang="en-US" sz="2000" dirty="0" smtClean="0">
                <a:solidFill>
                  <a:srgbClr val="0070C0"/>
                </a:solidFill>
              </a:rPr>
              <a:t>virtual sensors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>
                <a:solidFill>
                  <a:srgbClr val="0070C0"/>
                </a:solidFill>
              </a:rPr>
              <a:t>real-time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ccess </a:t>
            </a:r>
            <a:r>
              <a:rPr lang="en-US" sz="2000" dirty="0"/>
              <a:t>the </a:t>
            </a:r>
            <a:r>
              <a:rPr lang="en-US" sz="2000" dirty="0" smtClean="0"/>
              <a:t>‘</a:t>
            </a:r>
            <a:r>
              <a:rPr lang="en-US" sz="2000" dirty="0" smtClean="0">
                <a:solidFill>
                  <a:srgbClr val="0070C0"/>
                </a:solidFill>
              </a:rPr>
              <a:t>best</a:t>
            </a:r>
            <a:r>
              <a:rPr lang="en-US" sz="2000" dirty="0" smtClean="0"/>
              <a:t>’ sensor </a:t>
            </a:r>
            <a:r>
              <a:rPr lang="en-US" sz="2000" dirty="0"/>
              <a:t>of a particular type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/>
              <a:t>B</a:t>
            </a:r>
            <a:r>
              <a:rPr lang="en-US" sz="2000" dirty="0" smtClean="0"/>
              <a:t>uild </a:t>
            </a:r>
            <a:r>
              <a:rPr lang="en-US" sz="2000" dirty="0">
                <a:solidFill>
                  <a:srgbClr val="0070C0"/>
                </a:solidFill>
              </a:rPr>
              <a:t>composite</a:t>
            </a:r>
            <a:r>
              <a:rPr lang="en-US" sz="2000" dirty="0"/>
              <a:t> virtual </a:t>
            </a:r>
            <a:r>
              <a:rPr lang="en-US" sz="2000" dirty="0" smtClean="0"/>
              <a:t>sensors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Sentio middleware 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ransparently re-maps </a:t>
            </a:r>
            <a:r>
              <a:rPr lang="en-US" sz="2000" dirty="0"/>
              <a:t>virtual </a:t>
            </a:r>
            <a:r>
              <a:rPr lang="en-US" sz="2000" dirty="0" smtClean="0"/>
              <a:t>to physical </a:t>
            </a:r>
            <a:r>
              <a:rPr lang="en-US" sz="2000" dirty="0"/>
              <a:t>sensors </a:t>
            </a:r>
            <a:r>
              <a:rPr lang="en-US" sz="2000" dirty="0" smtClean="0"/>
              <a:t>during context changes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Provides </a:t>
            </a:r>
            <a:r>
              <a:rPr lang="en-US" sz="2000" dirty="0" smtClean="0">
                <a:solidFill>
                  <a:srgbClr val="0070C0"/>
                </a:solidFill>
              </a:rPr>
              <a:t>seamless sensor connectivity </a:t>
            </a:r>
            <a:r>
              <a:rPr lang="en-US" sz="2000" dirty="0" smtClean="0"/>
              <a:t>for offloaded code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Built prototype in Android and demonstrated </a:t>
            </a:r>
            <a:r>
              <a:rPr lang="en-US" sz="2400" dirty="0" smtClean="0">
                <a:solidFill>
                  <a:srgbClr val="0070C0"/>
                </a:solidFill>
              </a:rPr>
              <a:t>low overhead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low latency </a:t>
            </a:r>
            <a:r>
              <a:rPr lang="en-US" sz="2400" dirty="0" smtClean="0"/>
              <a:t>for apps with tight real-time constraints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1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88938"/>
            <a:ext cx="883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Acknowledgment: NSF Grants No. CNS 1409523, </a:t>
            </a:r>
            <a:r>
              <a:rPr lang="en-US" sz="2600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CNS 1054754, DGE </a:t>
            </a:r>
            <a:r>
              <a:rPr lang="en-US" sz="2600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1565478, and SHF 1617749; DARPA/AFRL Contract No. A8650-15-C-7521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094" y="1219200"/>
            <a:ext cx="61670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http://cs.njit.edu/~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borcea/avatar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Goal: Mobile </a:t>
            </a:r>
            <a:r>
              <a:rPr lang="en-US" dirty="0"/>
              <a:t>A</a:t>
            </a:r>
            <a:r>
              <a:rPr lang="en-US" dirty="0" smtClean="0"/>
              <a:t>pps Access Distributed Sensors Seamlessly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2" y="2743200"/>
            <a:ext cx="9112898" cy="3276600"/>
          </a:xfrm>
        </p:spPr>
        <p:txBody>
          <a:bodyPr>
            <a:normAutofit/>
          </a:bodyPr>
          <a:lstStyle/>
          <a:p>
            <a:r>
              <a:rPr lang="en-US" sz="2400" dirty="0"/>
              <a:t>Mobile apps running on a device may need to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</a:t>
            </a:r>
            <a:r>
              <a:rPr lang="en-US" sz="2000" dirty="0" smtClean="0">
                <a:solidFill>
                  <a:srgbClr val="0070C0"/>
                </a:solidFill>
              </a:rPr>
              <a:t>ccess </a:t>
            </a:r>
            <a:r>
              <a:rPr lang="en-US" sz="2000" dirty="0">
                <a:solidFill>
                  <a:srgbClr val="0070C0"/>
                </a:solidFill>
              </a:rPr>
              <a:t>sensors </a:t>
            </a:r>
            <a:r>
              <a:rPr lang="en-US" sz="2000" dirty="0" smtClean="0">
                <a:solidFill>
                  <a:srgbClr val="0070C0"/>
                </a:solidFill>
              </a:rPr>
              <a:t>on </a:t>
            </a:r>
            <a:r>
              <a:rPr lang="en-US" sz="2000" dirty="0">
                <a:solidFill>
                  <a:srgbClr val="0070C0"/>
                </a:solidFill>
              </a:rPr>
              <a:t>other devices in </a:t>
            </a:r>
            <a:r>
              <a:rPr lang="en-US" sz="2000" dirty="0" smtClean="0">
                <a:solidFill>
                  <a:srgbClr val="0070C0"/>
                </a:solidFill>
              </a:rPr>
              <a:t>real-time (e.g., mobile health, mobile gaming)</a:t>
            </a:r>
          </a:p>
          <a:p>
            <a:pPr lvl="2"/>
            <a:r>
              <a:rPr lang="en-US" sz="2000" dirty="0" smtClean="0"/>
              <a:t>Sensor fusion</a:t>
            </a:r>
          </a:p>
          <a:p>
            <a:pPr lvl="2"/>
            <a:r>
              <a:rPr lang="en-US" sz="2000" dirty="0" smtClean="0"/>
              <a:t>Cross-validation of </a:t>
            </a:r>
            <a:r>
              <a:rPr lang="en-US" sz="2000" dirty="0"/>
              <a:t>data</a:t>
            </a:r>
          </a:p>
          <a:p>
            <a:pPr lvl="2"/>
            <a:r>
              <a:rPr lang="en-US" sz="2000" dirty="0" smtClean="0"/>
              <a:t>Choosing “best</a:t>
            </a:r>
            <a:r>
              <a:rPr lang="en-US" sz="2000" dirty="0"/>
              <a:t>” sensor </a:t>
            </a:r>
            <a:r>
              <a:rPr lang="en-US" sz="2000" dirty="0" smtClean="0"/>
              <a:t>when several sensors of same type are available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Access </a:t>
            </a:r>
            <a:r>
              <a:rPr lang="en-US" sz="2000" dirty="0">
                <a:solidFill>
                  <a:srgbClr val="0070C0"/>
                </a:solidFill>
              </a:rPr>
              <a:t>sensors from cloud </a:t>
            </a:r>
            <a:r>
              <a:rPr lang="en-US" sz="2000" dirty="0" smtClean="0">
                <a:solidFill>
                  <a:srgbClr val="0070C0"/>
                </a:solidFill>
              </a:rPr>
              <a:t>when app components are offloaded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Existing mobile sensing frameworks do not provide these features</a:t>
            </a:r>
          </a:p>
          <a:p>
            <a:pPr lvl="1"/>
            <a:r>
              <a:rPr lang="en-US" sz="2000" dirty="0" smtClean="0"/>
              <a:t>Difficult for apps to leverage the collective power of sensors on other devices</a:t>
            </a:r>
          </a:p>
          <a:p>
            <a:pPr lvl="1"/>
            <a:r>
              <a:rPr lang="en-US" sz="2000" dirty="0" smtClean="0"/>
              <a:t>Limited benefits from offloading context-aware apps that need sensor access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69437"/>
            <a:ext cx="1996751" cy="149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4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0600"/>
          </a:xfrm>
        </p:spPr>
        <p:txBody>
          <a:bodyPr/>
          <a:lstStyle/>
          <a:p>
            <a:r>
              <a:rPr lang="en-US" dirty="0" err="1" smtClean="0"/>
              <a:t>Sentio</a:t>
            </a:r>
            <a:r>
              <a:rPr lang="en-US" dirty="0" smtClean="0"/>
              <a:t>: High-Level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1609458"/>
          </a:xfrm>
        </p:spPr>
        <p:txBody>
          <a:bodyPr>
            <a:noAutofit/>
          </a:bodyPr>
          <a:lstStyle/>
          <a:p>
            <a:r>
              <a:rPr lang="en-US" sz="2000" dirty="0" smtClean="0"/>
              <a:t>Distributed middleware that </a:t>
            </a:r>
            <a:r>
              <a:rPr lang="en-US" sz="2000" dirty="0"/>
              <a:t>p</a:t>
            </a:r>
            <a:r>
              <a:rPr lang="en-US" sz="2000" dirty="0" smtClean="0"/>
              <a:t>resents mobile apps with a </a:t>
            </a:r>
            <a:r>
              <a:rPr lang="en-US" sz="2000" dirty="0"/>
              <a:t>p</a:t>
            </a:r>
            <a:r>
              <a:rPr lang="en-US" sz="2000" dirty="0" smtClean="0"/>
              <a:t>ersonal </a:t>
            </a:r>
            <a:r>
              <a:rPr lang="en-US" sz="2000" dirty="0"/>
              <a:t>v</a:t>
            </a:r>
            <a:r>
              <a:rPr lang="en-US" sz="2000" dirty="0" smtClean="0"/>
              <a:t>irtual </a:t>
            </a:r>
            <a:r>
              <a:rPr lang="en-US" sz="2000" dirty="0"/>
              <a:t>s</a:t>
            </a:r>
            <a:r>
              <a:rPr lang="en-US" sz="2000" dirty="0" smtClean="0"/>
              <a:t>ensor system (PVSS)</a:t>
            </a:r>
            <a:endParaRPr lang="en-US" sz="2000" dirty="0"/>
          </a:p>
          <a:p>
            <a:r>
              <a:rPr lang="en-US" sz="2000" dirty="0" smtClean="0"/>
              <a:t>PVSS comprises </a:t>
            </a:r>
            <a:r>
              <a:rPr lang="en-US" sz="2000" dirty="0"/>
              <a:t>of all available sensors from all </a:t>
            </a:r>
            <a:r>
              <a:rPr lang="en-US" sz="2000" dirty="0" smtClean="0"/>
              <a:t>devices (mobiles and </a:t>
            </a:r>
            <a:r>
              <a:rPr lang="en-US" sz="2000" dirty="0" err="1" smtClean="0"/>
              <a:t>IoT</a:t>
            </a:r>
            <a:r>
              <a:rPr lang="en-US" sz="2000" dirty="0" smtClean="0"/>
              <a:t>) belonging to the user running the app</a:t>
            </a:r>
          </a:p>
          <a:p>
            <a:pPr lvl="1"/>
            <a:r>
              <a:rPr lang="en-US" sz="2000" dirty="0" smtClean="0"/>
              <a:t>Public sensors belonging to other entities can become part of PVSS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68" y="2447658"/>
            <a:ext cx="5694032" cy="35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799"/>
          </a:xfrm>
        </p:spPr>
        <p:txBody>
          <a:bodyPr/>
          <a:lstStyle/>
          <a:p>
            <a:r>
              <a:rPr lang="en-US" dirty="0" err="1" smtClean="0"/>
              <a:t>Sentio</a:t>
            </a:r>
            <a:r>
              <a:rPr lang="en-US" dirty="0" smtClean="0"/>
              <a:t>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Common API for apps no matter where they run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Offers support for creating individual and composite virtual sensors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Provides access to virtual sensors in the same way with access to local sensors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Allows programmers to specify a sensing mode, and then map the virtual sensor to the most suitable physical sensor for that mode</a:t>
            </a:r>
            <a:endParaRPr lang="en-US" sz="2000" dirty="0"/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Modes: accuracy, real-time, energy efficiency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Middleware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hides </a:t>
            </a:r>
            <a:r>
              <a:rPr lang="en-US" sz="2400" dirty="0">
                <a:solidFill>
                  <a:srgbClr val="0070C0"/>
                </a:solidFill>
              </a:rPr>
              <a:t>low-level communication and sensor </a:t>
            </a:r>
            <a:r>
              <a:rPr lang="en-US" sz="2400" dirty="0" smtClean="0">
                <a:solidFill>
                  <a:srgbClr val="0070C0"/>
                </a:solidFill>
              </a:rPr>
              <a:t>management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Supports real-time access to remote sensor data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Maintains seamless </a:t>
            </a:r>
            <a:r>
              <a:rPr lang="en-US" sz="2000" dirty="0"/>
              <a:t>connectivity to the </a:t>
            </a:r>
            <a:r>
              <a:rPr lang="en-US" sz="2000" dirty="0" smtClean="0"/>
              <a:t>physical sensor </a:t>
            </a:r>
            <a:r>
              <a:rPr lang="en-US" sz="2000" dirty="0"/>
              <a:t>even after offloading </a:t>
            </a:r>
            <a:r>
              <a:rPr lang="en-US" sz="2000" dirty="0" smtClean="0"/>
              <a:t>app components to the </a:t>
            </a:r>
            <a:r>
              <a:rPr lang="en-US" sz="2000" dirty="0"/>
              <a:t>cloud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Adapts to context changes by re-mapping a virtual sensor to a more suitable physical sensor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Does not require modifications to operating system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37" y="1676400"/>
            <a:ext cx="7413863" cy="3519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937" y="2057400"/>
            <a:ext cx="7337663" cy="304800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937" y="2362200"/>
            <a:ext cx="7337663" cy="304800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971800"/>
            <a:ext cx="7337663" cy="304800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7337663" cy="304800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1"/>
            <a:ext cx="7886700" cy="48767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Programming with </a:t>
            </a:r>
            <a:r>
              <a:rPr lang="en-US" sz="2400" dirty="0" err="1" smtClean="0"/>
              <a:t>Sentio’s</a:t>
            </a:r>
            <a:r>
              <a:rPr lang="en-US" sz="2400" dirty="0" smtClean="0"/>
              <a:t> API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Middleware Design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Prototype Implementation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Experimental Evaluation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990600"/>
          </a:xfrm>
        </p:spPr>
        <p:txBody>
          <a:bodyPr/>
          <a:lstStyle/>
          <a:p>
            <a:r>
              <a:rPr lang="en-US" dirty="0" smtClean="0"/>
              <a:t>Programming with </a:t>
            </a:r>
            <a:r>
              <a:rPr lang="en-US" dirty="0" err="1" smtClean="0"/>
              <a:t>Sentio’s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262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API </a:t>
            </a:r>
            <a:r>
              <a:rPr lang="en-US" sz="2400" dirty="0">
                <a:solidFill>
                  <a:srgbClr val="0070C0"/>
                </a:solidFill>
              </a:rPr>
              <a:t>follows an event-driven and </a:t>
            </a:r>
            <a:r>
              <a:rPr lang="en-US" sz="2400" dirty="0" smtClean="0">
                <a:solidFill>
                  <a:srgbClr val="0070C0"/>
                </a:solidFill>
              </a:rPr>
              <a:t>callback-based asynchronous design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each </a:t>
            </a:r>
            <a:r>
              <a:rPr lang="en-US" sz="2400" dirty="0" smtClean="0"/>
              <a:t>API function, the app needs </a:t>
            </a:r>
            <a:r>
              <a:rPr lang="en-US" sz="2400" dirty="0"/>
              <a:t>to provide a callback </a:t>
            </a:r>
            <a:r>
              <a:rPr lang="en-US" sz="2400" dirty="0" smtClean="0"/>
              <a:t>function</a:t>
            </a:r>
          </a:p>
          <a:p>
            <a:r>
              <a:rPr lang="en-US" sz="2400" dirty="0" smtClean="0"/>
              <a:t>An API </a:t>
            </a:r>
            <a:r>
              <a:rPr lang="en-US" sz="2400" dirty="0"/>
              <a:t>call sends </a:t>
            </a:r>
            <a:r>
              <a:rPr lang="en-US" sz="2400" dirty="0" smtClean="0"/>
              <a:t>a request and </a:t>
            </a:r>
            <a:r>
              <a:rPr lang="en-US" sz="2400" dirty="0"/>
              <a:t>returns </a:t>
            </a:r>
            <a:r>
              <a:rPr lang="en-US" sz="2400" dirty="0" smtClean="0"/>
              <a:t>immediately</a:t>
            </a:r>
          </a:p>
          <a:p>
            <a:r>
              <a:rPr lang="en-US" sz="2400" dirty="0" smtClean="0"/>
              <a:t>The middleware handles </a:t>
            </a:r>
            <a:r>
              <a:rPr lang="en-US" sz="2400" dirty="0"/>
              <a:t>the request and returns the </a:t>
            </a:r>
            <a:r>
              <a:rPr lang="en-US" sz="2400" dirty="0" smtClean="0"/>
              <a:t>sensing </a:t>
            </a:r>
            <a:r>
              <a:rPr lang="en-US" sz="2400" dirty="0"/>
              <a:t>data </a:t>
            </a:r>
            <a:r>
              <a:rPr lang="en-US" sz="2400" dirty="0" smtClean="0"/>
              <a:t>to the </a:t>
            </a:r>
            <a:r>
              <a:rPr lang="en-US" sz="2400" dirty="0"/>
              <a:t>app by invoking the callback </a:t>
            </a:r>
            <a:r>
              <a:rPr lang="en-US" sz="2400" dirty="0" smtClean="0"/>
              <a:t>function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4884" y="2990568"/>
            <a:ext cx="510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Implementing a </a:t>
            </a:r>
            <a:r>
              <a:rPr lang="en-US" sz="2400" dirty="0" smtClean="0">
                <a:solidFill>
                  <a:srgbClr val="0070C0"/>
                </a:solidFill>
              </a:rPr>
              <a:t>sensor </a:t>
            </a:r>
            <a:r>
              <a:rPr lang="en-US" sz="2400" dirty="0">
                <a:solidFill>
                  <a:srgbClr val="0070C0"/>
                </a:solidFill>
              </a:rPr>
              <a:t>listener callback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8" y="3452233"/>
            <a:ext cx="8843139" cy="263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3000"/>
          </a:xfrm>
        </p:spPr>
        <p:txBody>
          <a:bodyPr/>
          <a:lstStyle/>
          <a:p>
            <a:r>
              <a:rPr lang="en-US" dirty="0" smtClean="0"/>
              <a:t>Building a Composite Sensor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067800" cy="24622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Composite </a:t>
            </a:r>
            <a:r>
              <a:rPr lang="en-US" sz="2400" dirty="0" smtClean="0">
                <a:solidFill>
                  <a:srgbClr val="0070C0"/>
                </a:solidFill>
              </a:rPr>
              <a:t>sensor for climbing combines </a:t>
            </a:r>
            <a:r>
              <a:rPr lang="en-US" sz="2400" dirty="0">
                <a:solidFill>
                  <a:srgbClr val="0070C0"/>
                </a:solidFill>
              </a:rPr>
              <a:t>readings </a:t>
            </a:r>
            <a:r>
              <a:rPr lang="en-US" sz="2400" dirty="0" smtClean="0">
                <a:solidFill>
                  <a:srgbClr val="0070C0"/>
                </a:solidFill>
              </a:rPr>
              <a:t>from: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ost </a:t>
            </a:r>
            <a:r>
              <a:rPr lang="en-US" sz="2000" dirty="0"/>
              <a:t>accurate Heart Rate Monitor and Barometric pressure sensor </a:t>
            </a:r>
            <a:r>
              <a:rPr lang="en-US" sz="2000" dirty="0" smtClean="0"/>
              <a:t>in </a:t>
            </a:r>
            <a:r>
              <a:rPr lang="en-US" sz="2000" dirty="0"/>
              <a:t>PVSS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ost </a:t>
            </a:r>
            <a:r>
              <a:rPr lang="en-US" sz="2000" dirty="0"/>
              <a:t>energy-efficient Step Counter </a:t>
            </a:r>
            <a:r>
              <a:rPr lang="en-US" sz="2000"/>
              <a:t>sensor </a:t>
            </a:r>
            <a:r>
              <a:rPr lang="en-US" sz="2000" smtClean="0"/>
              <a:t>in </a:t>
            </a:r>
            <a:r>
              <a:rPr lang="en-US" sz="2000" dirty="0"/>
              <a:t>PVSS</a:t>
            </a:r>
          </a:p>
          <a:p>
            <a:pPr lvl="1"/>
            <a:r>
              <a:rPr lang="en-US" sz="2000" dirty="0"/>
              <a:t>A custom fuse action is implemented by the programmer</a:t>
            </a:r>
          </a:p>
          <a:p>
            <a:r>
              <a:rPr lang="en-US" sz="2400" dirty="0" smtClean="0"/>
              <a:t>Warn </a:t>
            </a:r>
            <a:r>
              <a:rPr lang="en-US" sz="2400" dirty="0"/>
              <a:t>mountain </a:t>
            </a:r>
            <a:r>
              <a:rPr lang="en-US" sz="2400" dirty="0" smtClean="0"/>
              <a:t>climbers when </a:t>
            </a:r>
            <a:r>
              <a:rPr lang="en-US" sz="2400" dirty="0"/>
              <a:t>they should rest or drink more water at high </a:t>
            </a:r>
            <a:r>
              <a:rPr lang="en-US" sz="2400" dirty="0" smtClean="0"/>
              <a:t>altitude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9012"/>
            <a:ext cx="8477115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799"/>
          </a:xfrm>
        </p:spPr>
        <p:txBody>
          <a:bodyPr/>
          <a:lstStyle/>
          <a:p>
            <a:r>
              <a:rPr lang="en-US" dirty="0" smtClean="0"/>
              <a:t>Middleware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1A87A1-6D42-4793-BE8C-5C6D14AFF8F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83"/>
          <a:stretch/>
        </p:blipFill>
        <p:spPr>
          <a:xfrm>
            <a:off x="1064079" y="838200"/>
            <a:ext cx="6860721" cy="3086871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"/>
          </p:nvPr>
        </p:nvSpPr>
        <p:spPr>
          <a:xfrm>
            <a:off x="0" y="3925070"/>
            <a:ext cx="9067800" cy="21709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Distributed middleware:</a:t>
            </a:r>
            <a:r>
              <a:rPr lang="en-US" sz="2400" dirty="0"/>
              <a:t> </a:t>
            </a:r>
            <a:r>
              <a:rPr lang="en-US" sz="2400" dirty="0" smtClean="0"/>
              <a:t>instances </a:t>
            </a:r>
            <a:r>
              <a:rPr lang="en-US" sz="2400" dirty="0"/>
              <a:t>run on every </a:t>
            </a:r>
            <a:r>
              <a:rPr lang="en-US" sz="2400" dirty="0" smtClean="0"/>
              <a:t>participating device</a:t>
            </a:r>
            <a:endParaRPr lang="en-US" sz="2400" dirty="0"/>
          </a:p>
          <a:p>
            <a:pPr lvl="2">
              <a:lnSpc>
                <a:spcPct val="100000"/>
              </a:lnSpc>
            </a:pPr>
            <a:r>
              <a:rPr lang="en-US" sz="2000">
                <a:solidFill>
                  <a:srgbClr val="0070C0"/>
                </a:solidFill>
              </a:rPr>
              <a:t>M</a:t>
            </a:r>
            <a:r>
              <a:rPr lang="en-US" sz="2000" smtClean="0">
                <a:solidFill>
                  <a:srgbClr val="0070C0"/>
                </a:solidFill>
              </a:rPr>
              <a:t>anages sensor registration</a:t>
            </a:r>
            <a:r>
              <a:rPr lang="en-US" sz="2000" dirty="0">
                <a:solidFill>
                  <a:srgbClr val="0070C0"/>
                </a:solidFill>
              </a:rPr>
              <a:t>, data collection, </a:t>
            </a:r>
            <a:r>
              <a:rPr lang="en-US" sz="2000" dirty="0" smtClean="0">
                <a:solidFill>
                  <a:srgbClr val="0070C0"/>
                </a:solidFill>
              </a:rPr>
              <a:t>sensor mapping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Instance </a:t>
            </a:r>
            <a:r>
              <a:rPr lang="en-US" sz="2400" dirty="0">
                <a:solidFill>
                  <a:srgbClr val="0070C0"/>
                </a:solidFill>
              </a:rPr>
              <a:t>in </a:t>
            </a:r>
            <a:r>
              <a:rPr lang="en-US" sz="2400" dirty="0" smtClean="0">
                <a:solidFill>
                  <a:srgbClr val="0070C0"/>
                </a:solidFill>
              </a:rPr>
              <a:t>the cloud maintains </a:t>
            </a:r>
            <a:r>
              <a:rPr lang="en-US" sz="2400" dirty="0">
                <a:solidFill>
                  <a:srgbClr val="0070C0"/>
                </a:solidFill>
              </a:rPr>
              <a:t>global registry and sensor </a:t>
            </a:r>
            <a:r>
              <a:rPr lang="en-US" sz="2400" dirty="0" smtClean="0">
                <a:solidFill>
                  <a:srgbClr val="0070C0"/>
                </a:solidFill>
              </a:rPr>
              <a:t>state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Ad hoc networking is used for failover: primary device (smart phone) periodically synchronizes with the cloud instance to be able to take over in case of failures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43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9428</TotalTime>
  <Words>991</Words>
  <Application>Microsoft Office PowerPoint</Application>
  <PresentationFormat>On-screen Show (4:3)</PresentationFormat>
  <Paragraphs>149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ITC Stone Sans Std Semibold</vt:lpstr>
      <vt:lpstr>Times New Roman</vt:lpstr>
      <vt:lpstr>Blank Presentation</vt:lpstr>
      <vt:lpstr>Office Theme</vt:lpstr>
      <vt:lpstr>Sentio: Distributed Sensor Virtualization for Mobile Apps</vt:lpstr>
      <vt:lpstr>Goal: Mobile Apps Access Distributed Sensors Seamlessly</vt:lpstr>
      <vt:lpstr>Sentio: High-Level View</vt:lpstr>
      <vt:lpstr>Sentio: Features</vt:lpstr>
      <vt:lpstr>Comparison with Related Work</vt:lpstr>
      <vt:lpstr>Outline</vt:lpstr>
      <vt:lpstr>Programming with Sentio’s API</vt:lpstr>
      <vt:lpstr>Building a Composite Sensor</vt:lpstr>
      <vt:lpstr>Middleware Architecture</vt:lpstr>
      <vt:lpstr>Middleware Design</vt:lpstr>
      <vt:lpstr>Design Details</vt:lpstr>
      <vt:lpstr>Prototype and Apps</vt:lpstr>
      <vt:lpstr>Sentio Overhead</vt:lpstr>
      <vt:lpstr>Sentio Overhead for Offloaded Computation</vt:lpstr>
      <vt:lpstr>Jitter</vt:lpstr>
      <vt:lpstr>Cost of Re-mapping Virtual Sensor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njit</dc:creator>
  <cp:lastModifiedBy>Administrator</cp:lastModifiedBy>
  <cp:revision>498</cp:revision>
  <dcterms:created xsi:type="dcterms:W3CDTF">2016-09-26T02:16:23Z</dcterms:created>
  <dcterms:modified xsi:type="dcterms:W3CDTF">2018-03-29T17:32:02Z</dcterms:modified>
</cp:coreProperties>
</file>