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57" r:id="rId3"/>
    <p:sldId id="258" r:id="rId4"/>
    <p:sldId id="285" r:id="rId5"/>
    <p:sldId id="286" r:id="rId6"/>
    <p:sldId id="287" r:id="rId7"/>
    <p:sldId id="313" r:id="rId8"/>
    <p:sldId id="289" r:id="rId9"/>
    <p:sldId id="290" r:id="rId10"/>
    <p:sldId id="292" r:id="rId11"/>
    <p:sldId id="295" r:id="rId12"/>
    <p:sldId id="296" r:id="rId13"/>
    <p:sldId id="297" r:id="rId14"/>
    <p:sldId id="298" r:id="rId15"/>
    <p:sldId id="310" r:id="rId16"/>
    <p:sldId id="302" r:id="rId17"/>
    <p:sldId id="307" r:id="rId18"/>
    <p:sldId id="300" r:id="rId19"/>
    <p:sldId id="301" r:id="rId20"/>
    <p:sldId id="31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9B0001"/>
    <a:srgbClr val="FF2600"/>
    <a:srgbClr val="ED989D"/>
    <a:srgbClr val="EDA1A2"/>
    <a:srgbClr val="EDAEB5"/>
    <a:srgbClr val="FF85FF"/>
    <a:srgbClr val="FF8AD8"/>
    <a:srgbClr val="903CD0"/>
    <a:srgbClr val="D3A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57" autoAdjust="0"/>
    <p:restoredTop sz="76698" autoAdjust="0"/>
  </p:normalViewPr>
  <p:slideViewPr>
    <p:cSldViewPr>
      <p:cViewPr varScale="1">
        <p:scale>
          <a:sx n="66" d="100"/>
          <a:sy n="66" d="100"/>
        </p:scale>
        <p:origin x="111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7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BD843-BAE5-4A52-B4E6-71413E0237E3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0F092-22F4-4779-97E2-94D81B972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97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B1ACB-70DE-524E-B884-3F70FD6ACD6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9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B1ACB-70DE-524E-B884-3F70FD6ACD6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36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B1ACB-70DE-524E-B884-3F70FD6ACD6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79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0F092-22F4-4779-97E2-94D81B972A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99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B1ACB-70DE-524E-B884-3F70FD6ACD6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63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B1ACB-70DE-524E-B884-3F70FD6ACD6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12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B1ACB-70DE-524E-B884-3F70FD6ACD6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71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B1ACB-70DE-524E-B884-3F70FD6ACD6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852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AAF9C-9581-084D-B6AF-3C04DF46CB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10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0F092-22F4-4779-97E2-94D81B972A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25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B1ACB-70DE-524E-B884-3F70FD6ACD6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3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B1ACB-70DE-524E-B884-3F70FD6ACD6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69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B1ACB-70DE-524E-B884-3F70FD6ACD6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3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0F092-22F4-4779-97E2-94D81B972A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92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B1ACB-70DE-524E-B884-3F70FD6ACD6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12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B1ACB-70DE-524E-B884-3F70FD6ACD6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47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B1ACB-70DE-524E-B884-3F70FD6ACD6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59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05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4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1650" y="912813"/>
            <a:ext cx="1943100" cy="5183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2350" y="912813"/>
            <a:ext cx="5676900" cy="5183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44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D5B6-8FEB-C244-82D9-92F98136DC7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D5B6-8FEB-C244-82D9-92F98136DC7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3A33E327-7194-4433-BAC7-787A36A596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D5B6-8FEB-C244-82D9-92F98136DC7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D5B6-8FEB-C244-82D9-92F98136DC7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D5B6-8FEB-C244-82D9-92F98136DC7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D5B6-8FEB-C244-82D9-92F98136DC7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228AD9DF-58DF-A946-82D9-3DA06EC5DF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D5B6-8FEB-C244-82D9-92F98136DC7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D5B6-8FEB-C244-82D9-92F98136DC7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096000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3A33E327-7194-4433-BAC7-787A36A596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181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D5B6-8FEB-C244-82D9-92F98136DC7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D5B6-8FEB-C244-82D9-92F98136DC7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D5B6-8FEB-C244-82D9-92F98136DC7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D9DF-58DF-A946-82D9-3DA06EC5DF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127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235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7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07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7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183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875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078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2350" y="912813"/>
            <a:ext cx="77724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3" name="Picture 2" descr="footerYWCCv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7900"/>
            <a:ext cx="9144000" cy="8001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3552" y="609282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5707F60-8CA2-48C2-875F-3909B3C2A7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64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ITC Stone Sans Std Semi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0D5B6-8FEB-C244-82D9-92F98136DC7C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07F60-8CA2-48C2-875F-3909B3C2A7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ooterYWCCv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7900"/>
            <a:ext cx="91440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9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0632" y="670213"/>
            <a:ext cx="8534400" cy="1470025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Cooperative System for Free Parking Assignment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743200"/>
            <a:ext cx="7086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>
                <a:solidFill>
                  <a:schemeClr val="tx2"/>
                </a:solidFill>
                <a:latin typeface="Times New Roman"/>
                <a:ea typeface="+mj-ea"/>
                <a:cs typeface="Times New Roman"/>
              </a:rPr>
              <a:t>Abeer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chemeClr val="tx2"/>
                </a:solidFill>
                <a:latin typeface="Times New Roman"/>
                <a:ea typeface="+mj-ea"/>
                <a:cs typeface="Times New Roman"/>
              </a:rPr>
              <a:t>Hakeem, </a:t>
            </a:r>
            <a:r>
              <a:rPr lang="en-US" sz="3000" dirty="0" err="1" smtClean="0">
                <a:solidFill>
                  <a:schemeClr val="tx2"/>
                </a:solidFill>
                <a:latin typeface="Times New Roman"/>
                <a:ea typeface="+mj-ea"/>
                <a:cs typeface="Times New Roman"/>
              </a:rPr>
              <a:t>Narain</a:t>
            </a:r>
            <a:r>
              <a:rPr lang="en-US" sz="3000" dirty="0" smtClean="0">
                <a:solidFill>
                  <a:schemeClr val="tx2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Times New Roman"/>
                <a:ea typeface="+mj-ea"/>
                <a:cs typeface="Times New Roman"/>
              </a:rPr>
              <a:t>Gehani</a:t>
            </a:r>
            <a:r>
              <a:rPr lang="en-US" sz="3000" dirty="0" smtClean="0">
                <a:solidFill>
                  <a:schemeClr val="tx2"/>
                </a:solidFill>
                <a:latin typeface="Times New Roman"/>
                <a:ea typeface="+mj-ea"/>
                <a:cs typeface="Times New Roman"/>
              </a:rPr>
              <a:t>, </a:t>
            </a:r>
            <a:r>
              <a:rPr lang="en-US" sz="3000" dirty="0" err="1" smtClean="0">
                <a:solidFill>
                  <a:schemeClr val="tx2"/>
                </a:solidFill>
                <a:latin typeface="Times New Roman"/>
                <a:ea typeface="+mj-ea"/>
                <a:cs typeface="Times New Roman"/>
              </a:rPr>
              <a:t>Xiaoning</a:t>
            </a:r>
            <a:r>
              <a:rPr lang="en-US" sz="3000" dirty="0" smtClean="0">
                <a:solidFill>
                  <a:schemeClr val="tx2"/>
                </a:solidFill>
                <a:latin typeface="Times New Roman"/>
                <a:ea typeface="+mj-ea"/>
                <a:cs typeface="Times New Roman"/>
              </a:rPr>
              <a:t> Ding, Reza </a:t>
            </a:r>
            <a:r>
              <a:rPr lang="en-US" sz="3000" dirty="0" err="1" smtClean="0">
                <a:solidFill>
                  <a:schemeClr val="tx2"/>
                </a:solidFill>
                <a:latin typeface="Times New Roman"/>
                <a:ea typeface="+mj-ea"/>
                <a:cs typeface="Times New Roman"/>
              </a:rPr>
              <a:t>Curtmola</a:t>
            </a:r>
            <a:r>
              <a:rPr lang="en-US" sz="3000" dirty="0" smtClean="0">
                <a:solidFill>
                  <a:schemeClr val="tx2"/>
                </a:solidFill>
                <a:latin typeface="Times New Roman"/>
                <a:ea typeface="+mj-ea"/>
                <a:cs typeface="Times New Roman"/>
              </a:rPr>
              <a:t>, 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Cristian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Borcea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+mj-ea"/>
                <a:cs typeface="Times New Roman"/>
              </a:rPr>
              <a:t> 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1143000" y="4282786"/>
            <a:ext cx="6324600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aseline="30000" dirty="0">
                <a:latin typeface="Times New Roman" charset="0"/>
                <a:ea typeface="Times New Roman" charset="0"/>
                <a:cs typeface="Times New Roman" charset="0"/>
              </a:rPr>
              <a:t>Department of Computer Science</a:t>
            </a:r>
          </a:p>
          <a:p>
            <a:pPr algn="ctr"/>
            <a:r>
              <a:rPr lang="en-US" sz="2800" baseline="30000" dirty="0">
                <a:latin typeface="Times New Roman" charset="0"/>
                <a:ea typeface="Times New Roman" charset="0"/>
                <a:cs typeface="Times New Roman" charset="0"/>
              </a:rPr>
              <a:t> New Jersey Institute of Technology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886200"/>
            <a:ext cx="2061936" cy="200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24" y="427220"/>
            <a:ext cx="7500939" cy="99060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Parking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Assignment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Made by Each Parking Manager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7821"/>
            <a:ext cx="8213816" cy="4525779"/>
          </a:xfrm>
        </p:spPr>
        <p:txBody>
          <a:bodyPr lIns="0" tIns="0" rIns="0" bIns="0">
            <a:normAutofit fontScale="92500" lnSpcReduction="10000"/>
          </a:bodyPr>
          <a:lstStyle/>
          <a:p>
            <a:pPr marL="338138" indent="-317500" algn="just">
              <a:lnSpc>
                <a:spcPct val="130000"/>
              </a:lnSpc>
              <a:spcBef>
                <a:spcPts val="0"/>
              </a:spcBef>
            </a:pPr>
            <a:r>
              <a:rPr lang="en-US" sz="2600" dirty="0" smtClean="0">
                <a:solidFill>
                  <a:srgbClr val="3366FF"/>
                </a:solidFill>
                <a:latin typeface="Times New Roman" charset="0"/>
                <a:ea typeface="Times New Roman" charset="0"/>
                <a:cs typeface="Times New Roman" charset="0"/>
              </a:rPr>
              <a:t>Two Free Parking Assignment (FPA) algorithms</a:t>
            </a:r>
          </a:p>
          <a:p>
            <a:pPr marL="808038" lvl="2" indent="-457200" algn="just">
              <a:lnSpc>
                <a:spcPct val="13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FPA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: assigns parking spaces in the region in two phases</a:t>
            </a:r>
          </a:p>
          <a:p>
            <a:pPr marL="876300" lvl="1" indent="-276225">
              <a:lnSpc>
                <a:spcPct val="120000"/>
              </a:lnSpc>
              <a:spcBef>
                <a:spcPct val="20000"/>
              </a:spcBef>
              <a:buFont typeface="+mj-lt"/>
              <a:buAutoNum type="romanUcPeriod"/>
            </a:pPr>
            <a:r>
              <a:rPr lang="en-US" sz="2200" dirty="0" smtClean="0">
                <a:solidFill>
                  <a:srgbClr val="3366FF"/>
                </a:solidFill>
                <a:latin typeface="Times New Roman" charset="0"/>
                <a:ea typeface="Times New Roman" charset="0"/>
                <a:cs typeface="Times New Roman" charset="0"/>
              </a:rPr>
              <a:t>Minimize </a:t>
            </a:r>
            <a:r>
              <a:rPr lang="en-US" sz="2200" dirty="0">
                <a:solidFill>
                  <a:srgbClr val="3366FF"/>
                </a:solidFill>
                <a:latin typeface="Times New Roman" charset="0"/>
                <a:ea typeface="Times New Roman" charset="0"/>
                <a:cs typeface="Times New Roman" charset="0"/>
              </a:rPr>
              <a:t>the total walking time </a:t>
            </a: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from the parking spaces to the drivers’ destinations by using minimum-cost network flow algorithm </a:t>
            </a:r>
          </a:p>
          <a:p>
            <a:pPr marL="876300" lvl="1" indent="-276225">
              <a:lnSpc>
                <a:spcPct val="120000"/>
              </a:lnSpc>
              <a:spcBef>
                <a:spcPct val="20000"/>
              </a:spcBef>
              <a:buFont typeface="+mj-lt"/>
              <a:buAutoNum type="romanUcPeriod" startAt="2"/>
            </a:pPr>
            <a:r>
              <a:rPr lang="en-US" sz="2200" dirty="0">
                <a:solidFill>
                  <a:srgbClr val="3366FF"/>
                </a:solidFill>
                <a:latin typeface="Times New Roman" charset="0"/>
                <a:ea typeface="Times New Roman" charset="0"/>
                <a:cs typeface="Times New Roman" charset="0"/>
              </a:rPr>
              <a:t>Minimize the total driving time </a:t>
            </a: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from the vehicles’ current positions to the parking spaces by using our modified compound laxity algorithm</a:t>
            </a:r>
          </a:p>
          <a:p>
            <a:pPr marL="754063" lvl="1" indent="-404813">
              <a:lnSpc>
                <a:spcPct val="120000"/>
              </a:lnSpc>
              <a:spcBef>
                <a:spcPct val="20000"/>
              </a:spcBef>
              <a:buFont typeface="+mj-lt"/>
              <a:buAutoNum type="arabicParenR" startAt="2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FPA-1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enhanced FPA algorithm to consider spaces occupied by unsubscribed drivers</a:t>
            </a:r>
          </a:p>
          <a:p>
            <a:pPr marL="295275" indent="-274638">
              <a:lnSpc>
                <a:spcPct val="120000"/>
              </a:lnSpc>
              <a:spcBef>
                <a:spcPct val="20000"/>
              </a:spcBef>
            </a:pP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When a parking manager runs out of free spaces, but still has</a:t>
            </a:r>
            <a:b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outstanding </a:t>
            </a:r>
            <a:r>
              <a:rPr 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requests</a:t>
            </a:r>
          </a:p>
          <a:p>
            <a:pPr marL="744538" lvl="1" indent="-274638">
              <a:lnSpc>
                <a:spcPct val="120000"/>
              </a:lnSpc>
              <a:spcBef>
                <a:spcPct val="20000"/>
              </a:spcBef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Acquire spaces from nearby parking managers</a:t>
            </a:r>
            <a:endParaRPr lang="en-US" sz="2400" dirty="0" smtClean="0">
              <a:solidFill>
                <a:srgbClr val="3366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-334962" algn="just">
              <a:lnSpc>
                <a:spcPct val="130000"/>
              </a:lnSpc>
              <a:spcBef>
                <a:spcPts val="0"/>
              </a:spcBef>
            </a:pPr>
            <a:endParaRPr lang="en-US" sz="2400" dirty="0">
              <a:solidFill>
                <a:srgbClr val="3366FF"/>
              </a:solidFill>
              <a:latin typeface="Times New Roman"/>
              <a:ea typeface="+mj-ea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4848" y="6172200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7A44BD1F-6207-408E-9FD9-B83DD39F4601}" type="slidenum">
              <a:rPr lang="en-US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10</a:t>
            </a:fld>
            <a:endParaRPr lang="en-US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5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773" y="228600"/>
            <a:ext cx="8529403" cy="990601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Neighbor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897" y="1219200"/>
            <a:ext cx="7780428" cy="1889696"/>
          </a:xfrm>
        </p:spPr>
        <p:txBody>
          <a:bodyPr lIns="0" tIns="0" rIns="0" bIns="0">
            <a:norm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en-US" sz="2600" dirty="0">
                <a:latin typeface="Times New Roman"/>
                <a:cs typeface="Times New Roman"/>
              </a:rPr>
              <a:t>I</a:t>
            </a:r>
            <a:r>
              <a:rPr lang="en-US" sz="2600" dirty="0" smtClean="0">
                <a:latin typeface="Times New Roman"/>
                <a:cs typeface="Times New Roman"/>
              </a:rPr>
              <a:t>ndexing scheme to locate nearby regions of a node 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</a:pPr>
            <a:r>
              <a:rPr lang="en-US" sz="2400" dirty="0" smtClean="0">
                <a:latin typeface="Times New Roman"/>
                <a:cs typeface="Times New Roman"/>
              </a:rPr>
              <a:t>Assigns a binary identifier to each node (i.e., index)</a:t>
            </a:r>
          </a:p>
          <a:p>
            <a:pPr lvl="2" algn="just">
              <a:lnSpc>
                <a:spcPct val="130000"/>
              </a:lnSpc>
              <a:spcBef>
                <a:spcPts val="0"/>
              </a:spcBef>
            </a:pPr>
            <a:r>
              <a:rPr lang="en-US" sz="2200" dirty="0" smtClean="0">
                <a:latin typeface="Times New Roman"/>
                <a:cs typeface="Times New Roman"/>
              </a:rPr>
              <a:t>Index reflects the path from the root to the node and the location of the corresponding region</a:t>
            </a:r>
            <a:endParaRPr lang="en-US" sz="4200" dirty="0">
              <a:solidFill>
                <a:srgbClr val="3366FF"/>
              </a:solidFill>
              <a:latin typeface="Times New Roman"/>
              <a:ea typeface="+mj-ea"/>
              <a:cs typeface="Times New Roman"/>
            </a:endParaRPr>
          </a:p>
          <a:p>
            <a:pPr lvl="1" algn="just">
              <a:lnSpc>
                <a:spcPct val="130000"/>
              </a:lnSpc>
              <a:spcBef>
                <a:spcPts val="0"/>
              </a:spcBef>
            </a:pPr>
            <a:endParaRPr lang="en-US" sz="2000" dirty="0" smtClean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4848" y="6172200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7A44BD1F-6207-408E-9FD9-B83DD39F4601}" type="slidenum">
              <a:rPr lang="en-US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11</a:t>
            </a:fld>
            <a:endParaRPr lang="en-US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474" y="3261296"/>
            <a:ext cx="4069773" cy="273772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608487"/>
              </p:ext>
            </p:extLst>
          </p:nvPr>
        </p:nvGraphicFramePr>
        <p:xfrm>
          <a:off x="957939" y="3834836"/>
          <a:ext cx="3201990" cy="741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67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7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7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/>
                        <a:t>Node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Neighbors</a:t>
                      </a:r>
                      <a:endParaRPr lang="en-US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C(011)</a:t>
                      </a:r>
                      <a:endParaRPr lang="en-US" sz="16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D(010)</a:t>
                      </a:r>
                      <a:endParaRPr lang="en-US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B(00)</a:t>
                      </a:r>
                      <a:endParaRPr lang="en-US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5441430" y="4572000"/>
            <a:ext cx="28481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240249" y="4114800"/>
            <a:ext cx="3897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32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762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Experiments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8839200" cy="4800600"/>
          </a:xfrm>
        </p:spPr>
        <p:txBody>
          <a:bodyPr>
            <a:normAutofit/>
          </a:bodyPr>
          <a:lstStyle/>
          <a:p>
            <a:pPr eaLnBrk="1" hangingPunct="1">
              <a:buFont typeface="Arial"/>
              <a:buChar char="•"/>
              <a:defRPr/>
            </a:pPr>
            <a:r>
              <a:rPr lang="en-US" sz="2200" b="1" kern="1200" dirty="0" smtClean="0">
                <a:solidFill>
                  <a:srgbClr val="3366FF"/>
                </a:solidFill>
                <a:latin typeface="Times New Roman"/>
                <a:ea typeface="+mj-ea"/>
                <a:cs typeface="Times New Roman"/>
              </a:rPr>
              <a:t>Goals</a:t>
            </a:r>
            <a:r>
              <a:rPr lang="en-US" sz="2200" kern="1200" dirty="0" smtClean="0">
                <a:solidFill>
                  <a:srgbClr val="3366FF"/>
                </a:solidFill>
                <a:latin typeface="Times New Roman"/>
                <a:ea typeface="+mj-ea"/>
                <a:cs typeface="Times New Roman"/>
              </a:rPr>
              <a:t>: </a:t>
            </a:r>
          </a:p>
          <a:p>
            <a:pPr lvl="1">
              <a:defRPr/>
            </a:pPr>
            <a:r>
              <a:rPr lang="en-US" sz="2200" dirty="0" smtClean="0">
                <a:latin typeface="Times New Roman"/>
                <a:cs typeface="Times New Roman"/>
              </a:rPr>
              <a:t>Quantify system scalability and load balancing</a:t>
            </a:r>
          </a:p>
          <a:p>
            <a:pPr lvl="1">
              <a:defRPr/>
            </a:pPr>
            <a:r>
              <a:rPr lang="en-US" sz="2200" dirty="0" smtClean="0">
                <a:latin typeface="Times New Roman"/>
                <a:cs typeface="Times New Roman"/>
              </a:rPr>
              <a:t>Evaluate performance of DFPS/FPA and DFPS/FPA-1 against</a:t>
            </a:r>
          </a:p>
          <a:p>
            <a:pPr lvl="2">
              <a:defRPr/>
            </a:pPr>
            <a:r>
              <a:rPr lang="en-US" sz="2100" dirty="0" smtClean="0">
                <a:latin typeface="Times New Roman"/>
                <a:cs typeface="Times New Roman"/>
              </a:rPr>
              <a:t>Naïve: </a:t>
            </a:r>
            <a:r>
              <a:rPr lang="en-US" sz="2000" dirty="0">
                <a:latin typeface="Times New Roman" charset="0"/>
                <a:ea typeface="ＭＳ Ｐゴシック" charset="0"/>
                <a:cs typeface="ＭＳ Ｐゴシック" charset="0"/>
              </a:rPr>
              <a:t>assumes a breadth-first-search for parking spaces around the destinations </a:t>
            </a:r>
            <a:endParaRPr lang="en-US" sz="2100" dirty="0" smtClean="0">
              <a:latin typeface="Times New Roman"/>
              <a:cs typeface="Times New Roman"/>
            </a:endParaRPr>
          </a:p>
          <a:p>
            <a:pPr lvl="2">
              <a:defRPr/>
            </a:pPr>
            <a:r>
              <a:rPr lang="en-US" sz="2100" dirty="0" smtClean="0">
                <a:latin typeface="Times New Roman"/>
                <a:cs typeface="Times New Roman"/>
              </a:rPr>
              <a:t>FPS/FPA </a:t>
            </a:r>
            <a:r>
              <a:rPr lang="en-US" sz="2100" dirty="0">
                <a:latin typeface="Times New Roman"/>
                <a:cs typeface="Times New Roman"/>
              </a:rPr>
              <a:t>and </a:t>
            </a:r>
            <a:r>
              <a:rPr lang="en-US" sz="2100" dirty="0" smtClean="0">
                <a:latin typeface="Times New Roman"/>
                <a:cs typeface="Times New Roman"/>
              </a:rPr>
              <a:t>FPS/FPA-1</a:t>
            </a:r>
          </a:p>
          <a:p>
            <a:pPr>
              <a:defRPr/>
            </a:pPr>
            <a:r>
              <a:rPr lang="en-US" sz="2200" b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Simulation Setup:</a:t>
            </a:r>
            <a:endParaRPr lang="en-US" sz="2200" dirty="0">
              <a:solidFill>
                <a:srgbClr val="3366FF"/>
              </a:solidFill>
              <a:latin typeface="Times New Roman"/>
              <a:cs typeface="Times New Roman"/>
            </a:endParaRPr>
          </a:p>
          <a:p>
            <a:pPr marL="0" indent="0" eaLnBrk="1" hangingPunct="1">
              <a:buNone/>
              <a:defRPr/>
            </a:pPr>
            <a:endParaRPr lang="en-US" sz="500" dirty="0" smtClean="0">
              <a:latin typeface="Times New Roman"/>
              <a:cs typeface="Times New Roman"/>
            </a:endParaRPr>
          </a:p>
          <a:p>
            <a:pPr marL="342900" lvl="1" indent="0" eaLnBrk="1" hangingPunct="1">
              <a:buNone/>
              <a:defRPr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200" dirty="0" smtClean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4848" y="6172200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7A44BD1F-6207-408E-9FD9-B83DD39F4601}" type="slidenum">
              <a:rPr lang="en-US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12</a:t>
            </a:fld>
            <a:endParaRPr lang="en-US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09600" y="3581400"/>
            <a:ext cx="4684643" cy="2658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SUMO, a simulator of urban mobility</a:t>
            </a:r>
          </a:p>
          <a:p>
            <a:pPr>
              <a:buFont typeface="Arial" charset="0"/>
              <a:buChar char="•"/>
              <a:defRPr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Origins and the destinations of vehicles are randomly chosen </a:t>
            </a:r>
          </a:p>
          <a:p>
            <a:pPr>
              <a:buFont typeface="Arial" charset="0"/>
              <a:buChar char="•"/>
              <a:defRPr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vehicle moves at the legal speed limit of each road </a:t>
            </a:r>
          </a:p>
          <a:p>
            <a:pPr>
              <a:buFont typeface="Arial" charset="0"/>
              <a:buChar char="•"/>
              <a:defRPr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1024 parking spaces and 400 destinations</a:t>
            </a:r>
          </a:p>
        </p:txBody>
      </p:sp>
      <p:pic>
        <p:nvPicPr>
          <p:cNvPr id="6" name="Picture 2" descr="Manha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2" b="5454"/>
          <a:stretch/>
        </p:blipFill>
        <p:spPr bwMode="auto">
          <a:xfrm>
            <a:off x="5244548" y="2971800"/>
            <a:ext cx="3733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486400" y="5345668"/>
            <a:ext cx="2971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/>
            <a:r>
              <a:rPr lang="en-US" sz="1800" dirty="0">
                <a:solidFill>
                  <a:srgbClr val="008000"/>
                </a:solidFill>
              </a:rPr>
              <a:t> </a:t>
            </a:r>
            <a:r>
              <a:rPr lang="en-US" sz="1800" dirty="0"/>
              <a:t>Parking spaces 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414176" y="5410200"/>
            <a:ext cx="133350" cy="182378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9" name="Triangle 8"/>
          <p:cNvSpPr/>
          <p:nvPr/>
        </p:nvSpPr>
        <p:spPr bwMode="auto">
          <a:xfrm>
            <a:off x="7239000" y="5410200"/>
            <a:ext cx="152400" cy="182378"/>
          </a:xfrm>
          <a:prstGeom prst="triangle">
            <a:avLst/>
          </a:prstGeom>
          <a:solidFill>
            <a:srgbClr val="FF7E7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14191" y="5638800"/>
            <a:ext cx="5310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eaLnBrk="1" hangingPunct="1">
              <a:defRPr/>
            </a:pPr>
            <a:r>
              <a:rPr lang="en-US" b="1" dirty="0">
                <a:latin typeface="Times New Roman"/>
                <a:cs typeface="Times New Roman"/>
              </a:rPr>
              <a:t>R</a:t>
            </a:r>
            <a:r>
              <a:rPr lang="en-US" sz="1800" b="1" dirty="0" smtClean="0">
                <a:latin typeface="Times New Roman"/>
                <a:cs typeface="Times New Roman"/>
              </a:rPr>
              <a:t>oad </a:t>
            </a:r>
            <a:r>
              <a:rPr lang="en-US" sz="1800" b="1" dirty="0">
                <a:latin typeface="Times New Roman"/>
                <a:cs typeface="Times New Roman"/>
              </a:rPr>
              <a:t>network </a:t>
            </a:r>
            <a:r>
              <a:rPr lang="en-US" sz="1800" b="1" dirty="0" smtClean="0">
                <a:latin typeface="Times New Roman"/>
                <a:cs typeface="Times New Roman"/>
              </a:rPr>
              <a:t>map</a:t>
            </a:r>
            <a:r>
              <a:rPr lang="en-US" sz="1800" dirty="0" smtClean="0">
                <a:latin typeface="Times New Roman"/>
                <a:cs typeface="Times New Roman"/>
              </a:rPr>
              <a:t>: Manhattan</a:t>
            </a:r>
            <a:r>
              <a:rPr lang="en-US" sz="1800">
                <a:latin typeface="Times New Roman"/>
                <a:cs typeface="Times New Roman"/>
              </a:rPr>
              <a:t>, </a:t>
            </a:r>
            <a:r>
              <a:rPr lang="en-US" smtClean="0">
                <a:latin typeface="Times New Roman"/>
                <a:cs typeface="Times New Roman"/>
              </a:rPr>
              <a:t>NY</a:t>
            </a:r>
            <a:r>
              <a:rPr lang="en-US">
                <a:latin typeface="Times New Roman"/>
                <a:cs typeface="Times New Roman"/>
              </a:rPr>
              <a:t>C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7391400" y="5334000"/>
            <a:ext cx="13947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/>
              <a:t>Destinations</a:t>
            </a:r>
          </a:p>
        </p:txBody>
      </p:sp>
    </p:spTree>
    <p:extLst>
      <p:ext uri="{BB962C8B-B14F-4D97-AF65-F5344CB8AC3E}">
        <p14:creationId xmlns:p14="http://schemas.microsoft.com/office/powerpoint/2010/main" val="179209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433965"/>
            <a:ext cx="8305800" cy="237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DFPS removes the computation cost at the dispatcher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Feasible to execute parking assignment on phones: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O(n</a:t>
            </a:r>
            <a:r>
              <a:rPr lang="en-US" sz="2200" baseline="30000" dirty="0" smtClean="0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en-US" sz="2200" dirty="0" smtClean="0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+nm</a:t>
            </a:r>
            <a:r>
              <a:rPr lang="en-US" sz="2200" dirty="0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)+O((n+⍺)</a:t>
            </a:r>
            <a:r>
              <a:rPr lang="en-US" sz="2200" baseline="30000" dirty="0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en-US" sz="2200" dirty="0" smtClean="0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Load balancing can reduce n and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⍺, and thus improves scalability</a:t>
            </a:r>
            <a:endParaRPr lang="en-US" sz="2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DFPS decreases the communication costs at the dispatcher by </a:t>
            </a:r>
            <a:r>
              <a:rPr lang="en-US" sz="2300" dirty="0" smtClean="0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factor </a:t>
            </a:r>
            <a:r>
              <a:rPr lang="en-US" sz="2300" dirty="0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of 2 compared to FPS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152400"/>
            <a:ext cx="8842248" cy="762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altLang="zh-TW" sz="36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Computation</a:t>
            </a:r>
            <a:r>
              <a:rPr lang="en-US" altLang="zh-TW" sz="3600" b="1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TW" sz="36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and</a:t>
            </a:r>
            <a:r>
              <a:rPr lang="en-US" altLang="zh-TW" sz="3600" b="1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TW" sz="3600" b="1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Communication</a:t>
            </a:r>
            <a:r>
              <a:rPr lang="en-US" altLang="zh-TW" sz="3600" b="1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TW" sz="3600" b="1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Scalability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4848" y="6172200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7A44BD1F-6207-408E-9FD9-B83DD39F4601}" type="slidenum">
              <a:rPr lang="en-US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13</a:t>
            </a:fld>
            <a:endParaRPr lang="en-US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4385846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charset="0"/>
              <a:buChar char="•"/>
            </a:pPr>
            <a:r>
              <a:rPr lang="en-US" sz="1600" b="1" dirty="0" smtClean="0">
                <a:latin typeface="Times New Roman" charset="0"/>
                <a:ea typeface="Times New Roman" charset="0"/>
                <a:cs typeface="Times New Roman" charset="0"/>
              </a:rPr>
              <a:t>8 destinations</a:t>
            </a:r>
            <a:endParaRPr lang="en-US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987800"/>
            <a:ext cx="3421224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0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66800"/>
            <a:ext cx="8991599" cy="259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9938" lvl="1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K-D tree provides good load balancing</a:t>
            </a:r>
          </a:p>
          <a:p>
            <a:pPr marL="769938" lvl="1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addition, DFPS limits the number of requests processed by a parking manager</a:t>
            </a:r>
          </a:p>
          <a:p>
            <a:pPr marL="1227138" lvl="2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Parking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manager leaves K-D tree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when the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limit (10 requests in experiments) is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reached</a:t>
            </a:r>
          </a:p>
          <a:p>
            <a:pPr marL="1227138" lvl="2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Compare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DFPS (with request limit) and DFPS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* (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without request limit) </a:t>
            </a:r>
          </a:p>
          <a:p>
            <a:pPr marL="1227138" lvl="2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altLang="zh-TW" sz="3600" b="1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Load Balancing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784848" y="6172200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7A44BD1F-6207-408E-9FD9-B83DD39F4601}" type="slidenum">
              <a:rPr lang="en-US" sz="14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14</a:t>
            </a:fld>
            <a:endParaRPr lang="en-US" sz="14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423444"/>
            <a:ext cx="3334193" cy="18860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23241" y="5297948"/>
            <a:ext cx="43635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312" indent="-342900" algn="ctr">
              <a:buFont typeface="Arial" charset="0"/>
              <a:buChar char="•"/>
            </a:pPr>
            <a:r>
              <a:rPr lang="en-US" sz="2000" dirty="0">
                <a:solidFill>
                  <a:srgbClr val="3366FF"/>
                </a:solidFill>
                <a:latin typeface="Times New Roman" charset="0"/>
                <a:ea typeface="Times New Roman" charset="0"/>
                <a:cs typeface="Times New Roman" charset="0"/>
              </a:rPr>
              <a:t>DFPS distributes the load to 185% more parking managers than DFPS</a:t>
            </a:r>
            <a:r>
              <a:rPr lang="en-US" sz="2000" dirty="0" smtClean="0">
                <a:solidFill>
                  <a:srgbClr val="3366FF"/>
                </a:solidFill>
                <a:latin typeface="Times New Roman" charset="0"/>
                <a:ea typeface="Times New Roman" charset="0"/>
                <a:cs typeface="Times New Roman" charset="0"/>
              </a:rPr>
              <a:t>*</a:t>
            </a:r>
            <a:endParaRPr lang="en-US" sz="2000" dirty="0">
              <a:solidFill>
                <a:srgbClr val="3366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3734479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11125" algn="ctr">
              <a:buFont typeface="Arial" charset="0"/>
              <a:buChar char="•"/>
            </a:pP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8 destinations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32378"/>
              </p:ext>
            </p:extLst>
          </p:nvPr>
        </p:nvGraphicFramePr>
        <p:xfrm>
          <a:off x="999870" y="3423444"/>
          <a:ext cx="3170971" cy="171404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55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0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1966">
                <a:tc gridSpan="4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# of requests handled by the driver with the heaviest workload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96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786 drivers</a:t>
                      </a:r>
                      <a:endParaRPr lang="en-US" sz="13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Destinations</a:t>
                      </a:r>
                      <a:endParaRPr lang="en-US" sz="13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73">
                <a:tc>
                  <a:txBody>
                    <a:bodyPr/>
                    <a:lstStyle/>
                    <a:p>
                      <a:endParaRPr lang="en-US" sz="12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en-US" sz="12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lang="en-US" sz="12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</a:t>
                      </a:r>
                      <a:endParaRPr lang="en-US" sz="12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536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DFPS</a:t>
                      </a:r>
                      <a:endParaRPr lang="en-US" sz="13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13</a:t>
                      </a:r>
                      <a:endParaRPr lang="en-US" sz="1400" b="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</a:t>
                      </a:r>
                      <a:endParaRPr lang="en-US" sz="1400" b="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</a:t>
                      </a:r>
                      <a:endParaRPr lang="en-US" sz="1400" b="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536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DFPS*</a:t>
                      </a:r>
                      <a:endParaRPr lang="en-US" sz="13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268</a:t>
                      </a:r>
                      <a:endParaRPr lang="en-US" sz="1400" b="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166</a:t>
                      </a:r>
                      <a:endParaRPr lang="en-US" sz="1400" b="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</a:t>
                      </a:r>
                      <a:endParaRPr lang="en-US" sz="1400" b="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11689" y="5297948"/>
            <a:ext cx="3831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charset="0"/>
              <a:buChar char="•"/>
            </a:pPr>
            <a:r>
              <a:rPr lang="en-US" sz="2000" dirty="0">
                <a:solidFill>
                  <a:srgbClr val="3366FF"/>
                </a:solidFill>
                <a:latin typeface="Times New Roman" charset="0"/>
                <a:ea typeface="Times New Roman" charset="0"/>
                <a:cs typeface="Times New Roman" charset="0"/>
              </a:rPr>
              <a:t>DFPS </a:t>
            </a:r>
            <a:r>
              <a:rPr lang="en-US" sz="2000" dirty="0" smtClean="0">
                <a:solidFill>
                  <a:srgbClr val="3366FF"/>
                </a:solidFill>
                <a:latin typeface="Times New Roman" charset="0"/>
                <a:ea typeface="Times New Roman" charset="0"/>
                <a:cs typeface="Times New Roman" charset="0"/>
              </a:rPr>
              <a:t>avoids </a:t>
            </a:r>
            <a:r>
              <a:rPr lang="en-US" sz="2000" dirty="0">
                <a:solidFill>
                  <a:srgbClr val="3366FF"/>
                </a:solidFill>
                <a:latin typeface="Times New Roman" charset="0"/>
                <a:ea typeface="Times New Roman" charset="0"/>
                <a:cs typeface="Times New Roman" charset="0"/>
              </a:rPr>
              <a:t>heavy workload on each </a:t>
            </a:r>
            <a:r>
              <a:rPr lang="en-US" sz="2000" dirty="0" smtClean="0">
                <a:solidFill>
                  <a:srgbClr val="3366FF"/>
                </a:solidFill>
                <a:latin typeface="Times New Roman" charset="0"/>
                <a:ea typeface="Times New Roman" charset="0"/>
                <a:cs typeface="Times New Roman" charset="0"/>
              </a:rPr>
              <a:t>driver</a:t>
            </a:r>
            <a:endParaRPr lang="en-US" sz="2000" dirty="0">
              <a:solidFill>
                <a:srgbClr val="3366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97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77091" y="207849"/>
            <a:ext cx="8649905" cy="898579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Travel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Time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Gain/Loss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for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All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Drivers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4848" y="6172200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7A44BD1F-6207-408E-9FD9-B83DD39F4601}" type="slidenum">
              <a:rPr lang="en-US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15</a:t>
            </a:fld>
            <a:endParaRPr lang="en-US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8600" y="4407633"/>
                <a:ext cx="8686800" cy="590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Travel Time Gain/Loss </a:t>
                </a:r>
                <a:r>
                  <a:rPr lang="en-US" sz="20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R</a:t>
                </a:r>
                <a:r>
                  <a:rPr lang="en-US" sz="2000" dirty="0" smtClean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atio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mr-I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charset="0"/>
                                <a:cs typeface="Times New Roman" panose="02020603050405020304" pitchFamily="18" charset="0"/>
                              </a:rPr>
                              <m:t>𝑁𝑎𝑖𝑣𝑒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mr-I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charset="0"/>
                                <a:cs typeface="Times New Roman" panose="02020603050405020304" pitchFamily="18" charset="0"/>
                              </a:rPr>
                              <m:t>𝐷𝐹𝑃𝑆</m:t>
                            </m:r>
                            <m:r>
                              <a:rPr lang="en-US" sz="2000" b="0" i="1" smtClean="0">
                                <a:latin typeface="Cambria Math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a:rPr lang="en-US" sz="2000" b="0" i="1" smtClean="0">
                                <a:latin typeface="Cambria Math" charset="0"/>
                                <a:cs typeface="Times New Roman" panose="02020603050405020304" pitchFamily="18" charset="0"/>
                              </a:rPr>
                              <m:t>𝐹𝑃𝐴</m:t>
                            </m:r>
                          </m:e>
                        </m:d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407633"/>
                <a:ext cx="8686800" cy="5909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77743" y="5127095"/>
            <a:ext cx="7848600" cy="469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97% 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of </a:t>
            </a:r>
            <a:r>
              <a:rPr lang="en-US" sz="2400" dirty="0" smtClean="0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DFPS </a:t>
            </a:r>
            <a:r>
              <a:rPr lang="en-US" sz="2400" dirty="0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drivers obtain </a:t>
            </a:r>
            <a:r>
              <a:rPr lang="en-US" sz="2400" dirty="0" smtClean="0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gains</a:t>
            </a:r>
            <a:endParaRPr lang="en-US" sz="2400" dirty="0">
              <a:solidFill>
                <a:srgbClr val="3366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93396" y="17526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charset="0"/>
              <a:buChar char="•"/>
            </a:pPr>
            <a:r>
              <a:rPr lang="en-US" sz="1600" b="1" dirty="0" smtClean="0">
                <a:latin typeface="Times New Roman" charset="0"/>
                <a:ea typeface="Times New Roman" charset="0"/>
                <a:cs typeface="Times New Roman" charset="0"/>
              </a:rPr>
              <a:t>8 destinations</a:t>
            </a:r>
            <a:endParaRPr lang="en-US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37" y="1447800"/>
            <a:ext cx="5486400" cy="28074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6212" y="1649034"/>
            <a:ext cx="243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b="1" dirty="0">
                <a:solidFill>
                  <a:srgbClr val="000090"/>
                </a:solidFill>
                <a:latin typeface="Times New Roman" charset="0"/>
                <a:ea typeface="Times New Roman" charset="0"/>
                <a:cs typeface="Times New Roman" charset="0"/>
              </a:rPr>
              <a:t>Gain:  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ratio &gt; 1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dirty="0">
                <a:solidFill>
                  <a:srgbClr val="000090"/>
                </a:solidFill>
                <a:latin typeface="Times New Roman" charset="0"/>
                <a:ea typeface="Times New Roman" charset="0"/>
                <a:cs typeface="Times New Roman" charset="0"/>
              </a:rPr>
              <a:t>Loss:   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ratio &lt; </a:t>
            </a:r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/>
          </a:p>
          <a:p>
            <a:pPr marL="285750" indent="-285750">
              <a:buFont typeface="Arial" charset="0"/>
              <a:buChar char="•"/>
            </a:pP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6777537" y="3471446"/>
            <a:ext cx="766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2600"/>
                </a:solidFill>
                <a:latin typeface="Times New Roman" charset="0"/>
                <a:ea typeface="Times New Roman" charset="0"/>
                <a:cs typeface="Times New Roman" charset="0"/>
              </a:rPr>
              <a:t>=1</a:t>
            </a:r>
            <a:endParaRPr lang="en-US" sz="1600" b="1" dirty="0">
              <a:solidFill>
                <a:srgbClr val="FF26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47619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60338">
              <a:buFont typeface="Arial" charset="0"/>
              <a:buChar char="•"/>
            </a:pPr>
            <a:r>
              <a:rPr lang="en-US" sz="2400" dirty="0" smtClean="0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Similar to FPS, DFPS achieves good average travel time performance</a:t>
            </a:r>
            <a:endParaRPr lang="en-US" sz="2400" dirty="0">
              <a:solidFill>
                <a:srgbClr val="3366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6836" y="2303759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r>
              <a:rPr lang="en-US" sz="1600" b="1" dirty="0" smtClean="0">
                <a:latin typeface="Times New Roman" charset="0"/>
                <a:ea typeface="Times New Roman" charset="0"/>
                <a:cs typeface="Times New Roman" charset="0"/>
              </a:rPr>
              <a:t>8 destinations</a:t>
            </a:r>
            <a:endParaRPr lang="en-US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4848" y="6172200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7A44BD1F-6207-408E-9FD9-B83DD39F4601}" type="slidenum">
              <a:rPr lang="en-US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16</a:t>
            </a:fld>
            <a:endParaRPr lang="en-US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altLang="zh-TW" sz="36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Average</a:t>
            </a:r>
            <a:r>
              <a:rPr lang="en-US" altLang="zh-TW" sz="36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TW" sz="36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Travel</a:t>
            </a:r>
            <a:r>
              <a:rPr lang="en-US" altLang="zh-TW" sz="36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TW" sz="36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Time:</a:t>
            </a:r>
            <a:r>
              <a:rPr lang="en-US" altLang="zh-TW" sz="36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TW" sz="36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Subscribed</a:t>
            </a:r>
            <a:r>
              <a:rPr lang="en-US" altLang="zh-TW" sz="36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TW" sz="36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Drivers</a:t>
            </a:r>
            <a:r>
              <a:rPr lang="en-US" altLang="zh-TW" sz="3600" b="1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49956"/>
            <a:ext cx="4736084" cy="311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1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82880" y="228600"/>
            <a:ext cx="8961120" cy="9921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ITC Stone Sans Std Semibold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altLang="zh-TW" sz="36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Average</a:t>
            </a:r>
            <a:r>
              <a:rPr lang="en-US" altLang="zh-TW" sz="36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TW" sz="36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Travel</a:t>
            </a:r>
            <a:r>
              <a:rPr lang="en-US" altLang="zh-TW" sz="36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TW" sz="36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Time:</a:t>
            </a:r>
            <a:r>
              <a:rPr lang="en-US" altLang="zh-TW" sz="36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TW" sz="36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Un-subscribed</a:t>
            </a:r>
            <a:r>
              <a:rPr lang="en-US" altLang="zh-TW" sz="3600" b="1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TW" sz="36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Drivers</a:t>
            </a:r>
            <a:r>
              <a:rPr lang="en-US" altLang="zh-TW" sz="36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6510" y="186529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charset="0"/>
              <a:buChar char="•"/>
            </a:pPr>
            <a:r>
              <a:rPr lang="en-US" sz="1600" b="1" dirty="0" smtClean="0">
                <a:latin typeface="Times New Roman" charset="0"/>
                <a:ea typeface="Times New Roman" charset="0"/>
                <a:cs typeface="Times New Roman" charset="0"/>
              </a:rPr>
              <a:t>768 drivers and      </a:t>
            </a:r>
          </a:p>
          <a:p>
            <a:pPr algn="ctr"/>
            <a:r>
              <a:rPr lang="en-US" sz="1600" b="1" dirty="0" smtClean="0">
                <a:latin typeface="Times New Roman" charset="0"/>
                <a:ea typeface="Times New Roman" charset="0"/>
                <a:cs typeface="Times New Roman" charset="0"/>
              </a:rPr>
              <a:t>8 destinations</a:t>
            </a:r>
            <a:endParaRPr lang="en-US" sz="16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 algn="ctr">
              <a:buFont typeface="Arial" charset="0"/>
              <a:buChar char="•"/>
            </a:pP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320040" y="4419600"/>
            <a:ext cx="86868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Enhanced algorithm for assigning spaces taken by unsubscribed drivers, which are discovered in real-time, improves the travel time performance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DFPS/FPA-1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a similar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with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FPS/FPA-1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4848" y="6172200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7A44BD1F-6207-408E-9FD9-B83DD39F4601}" type="slidenum">
              <a:rPr lang="en-US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17</a:t>
            </a:fld>
            <a:endParaRPr lang="en-US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71363"/>
            <a:ext cx="4842510" cy="324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6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Conclusion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and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Future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3648" cy="44196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DFPS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</a:t>
            </a:r>
            <a:r>
              <a:rPr lang="en-US" sz="22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ost-effective </a:t>
            </a:r>
            <a:r>
              <a:rPr lang="en-US" sz="22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and e</a:t>
            </a:r>
            <a:r>
              <a:rPr lang="en-US" sz="22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fficient </a:t>
            </a:r>
            <a:r>
              <a:rPr lang="en-US" sz="22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distributed parking </a:t>
            </a:r>
            <a:r>
              <a:rPr lang="en-US" sz="22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assignment system </a:t>
            </a:r>
            <a:endParaRPr lang="en-US" sz="2200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2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Achieves good scalability and load balance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Similar travel time performance with centralized solution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Substantial decrease in travel time compared with Naïve solution</a:t>
            </a:r>
            <a:endParaRPr lang="en-US" sz="1200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DFPS-P: privacy-aware extension of DFPS that protects driver destination from dispatcher and most of the other drivers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 The effect of </a:t>
            </a:r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</a:rPr>
              <a:t>privacy protection </a:t>
            </a:r>
            <a:r>
              <a:rPr lang="en-US" sz="2200" dirty="0" smtClean="0">
                <a:latin typeface="Times New Roman" charset="0"/>
                <a:ea typeface="Times New Roman" charset="0"/>
                <a:cs typeface="Times New Roman" charset="0"/>
              </a:rPr>
              <a:t>on performance must be minimized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4848" y="6172200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3A33E327-7194-4433-BAC7-787A36A5964B}" type="slidenum">
              <a:rPr lang="en-US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18</a:t>
            </a:fld>
            <a:endParaRPr lang="en-US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6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797560"/>
            <a:ext cx="1600200" cy="2555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" y="3888938"/>
            <a:ext cx="8839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600" kern="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Acknowledgment: NSF </a:t>
            </a:r>
            <a:r>
              <a:rPr lang="en-US" sz="2600" kern="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Grants No. CNS 1409523, CNS 1054754, DGE 1565478, </a:t>
            </a:r>
            <a:r>
              <a:rPr lang="en-US" sz="2600" kern="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and </a:t>
            </a:r>
            <a:r>
              <a:rPr lang="en-US" sz="2600" kern="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SHF </a:t>
            </a:r>
            <a:r>
              <a:rPr lang="en-US" sz="2600" kern="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1617749; DARPA/AFRL </a:t>
            </a:r>
            <a:r>
              <a:rPr lang="en-US" sz="2600" kern="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Contract No. A8650-15-C-7521</a:t>
            </a:r>
          </a:p>
        </p:txBody>
      </p:sp>
    </p:spTree>
    <p:extLst>
      <p:ext uri="{BB962C8B-B14F-4D97-AF65-F5344CB8AC3E}">
        <p14:creationId xmlns:p14="http://schemas.microsoft.com/office/powerpoint/2010/main" val="26388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3212"/>
            <a:ext cx="9067800" cy="1373188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Have Y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ou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E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ver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S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pent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H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ours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D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riving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A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round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the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Block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for a F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ree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P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arking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S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pace?</a:t>
            </a:r>
            <a:b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</a:br>
            <a:endParaRPr lang="en-US" sz="3600" b="1" dirty="0">
              <a:solidFill>
                <a:schemeClr val="accent5">
                  <a:lumMod val="50000"/>
                </a:schemeClr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100" y="1917290"/>
            <a:ext cx="8382000" cy="4267200"/>
          </a:xfrm>
        </p:spPr>
        <p:txBody>
          <a:bodyPr/>
          <a:lstStyle/>
          <a:p>
            <a:pPr algn="just" eaLnBrk="1" hangingPunct="1">
              <a:buFont typeface="Arial" charset="0"/>
              <a:buChar char="•"/>
              <a:defRPr/>
            </a:pPr>
            <a:r>
              <a:rPr lang="en-GB" sz="2400" dirty="0" smtClean="0">
                <a:latin typeface="Times New Roman"/>
                <a:cs typeface="Times New Roman"/>
              </a:rPr>
              <a:t>Many </a:t>
            </a:r>
            <a:r>
              <a:rPr lang="en-GB" sz="2400" dirty="0">
                <a:latin typeface="Times New Roman"/>
                <a:cs typeface="Times New Roman"/>
              </a:rPr>
              <a:t>cities rely on </a:t>
            </a:r>
            <a:r>
              <a:rPr lang="en-GB" sz="2400" dirty="0" smtClean="0">
                <a:latin typeface="Times New Roman"/>
                <a:cs typeface="Times New Roman"/>
              </a:rPr>
              <a:t>free </a:t>
            </a:r>
            <a:r>
              <a:rPr lang="en-GB" sz="2400" dirty="0" err="1" smtClean="0">
                <a:latin typeface="Times New Roman"/>
                <a:cs typeface="Times New Roman"/>
              </a:rPr>
              <a:t>curbside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>
                <a:latin typeface="Times New Roman"/>
                <a:cs typeface="Times New Roman"/>
              </a:rPr>
              <a:t>parking </a:t>
            </a:r>
            <a:r>
              <a:rPr lang="en-GB" sz="2400" dirty="0" smtClean="0">
                <a:latin typeface="Times New Roman"/>
                <a:cs typeface="Times New Roman"/>
              </a:rPr>
              <a:t>spaces to </a:t>
            </a:r>
            <a:r>
              <a:rPr lang="en-GB" sz="2400" dirty="0">
                <a:latin typeface="Times New Roman"/>
                <a:cs typeface="Times New Roman"/>
              </a:rPr>
              <a:t>supplement their limited paid parking </a:t>
            </a:r>
            <a:r>
              <a:rPr lang="en-GB" sz="2400" dirty="0" smtClean="0">
                <a:latin typeface="Times New Roman"/>
                <a:cs typeface="Times New Roman"/>
              </a:rPr>
              <a:t>options</a:t>
            </a:r>
            <a:endParaRPr lang="en-GB" sz="2400" dirty="0">
              <a:latin typeface="Times New Roman"/>
              <a:cs typeface="Times New Roman"/>
            </a:endParaRPr>
          </a:p>
          <a:p>
            <a:pPr lvl="1" algn="just" eaLnBrk="1"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en-GB" sz="2200" dirty="0">
                <a:latin typeface="Times New Roman"/>
                <a:cs typeface="Times New Roman"/>
              </a:rPr>
              <a:t>P</a:t>
            </a:r>
            <a:r>
              <a:rPr lang="en-GB" sz="2200" dirty="0" smtClean="0">
                <a:latin typeface="Times New Roman"/>
                <a:cs typeface="Times New Roman"/>
              </a:rPr>
              <a:t>eople </a:t>
            </a:r>
            <a:r>
              <a:rPr lang="en-GB" sz="2200" dirty="0">
                <a:latin typeface="Times New Roman"/>
                <a:cs typeface="Times New Roman"/>
              </a:rPr>
              <a:t>prefer </a:t>
            </a:r>
            <a:r>
              <a:rPr lang="en-GB" sz="2200" dirty="0" smtClean="0">
                <a:latin typeface="Times New Roman"/>
                <a:cs typeface="Times New Roman"/>
              </a:rPr>
              <a:t>free </a:t>
            </a:r>
            <a:r>
              <a:rPr lang="en-GB" sz="2200" dirty="0" err="1" smtClean="0">
                <a:latin typeface="Times New Roman"/>
                <a:cs typeface="Times New Roman"/>
              </a:rPr>
              <a:t>curbside</a:t>
            </a:r>
            <a:r>
              <a:rPr lang="en-GB" sz="2200" dirty="0" smtClean="0">
                <a:latin typeface="Times New Roman"/>
                <a:cs typeface="Times New Roman"/>
              </a:rPr>
              <a:t> </a:t>
            </a:r>
            <a:r>
              <a:rPr lang="en-GB" sz="2200" dirty="0">
                <a:latin typeface="Times New Roman"/>
                <a:cs typeface="Times New Roman"/>
              </a:rPr>
              <a:t>parking to save </a:t>
            </a:r>
            <a:r>
              <a:rPr lang="en-GB" sz="2200" dirty="0" smtClean="0">
                <a:latin typeface="Times New Roman"/>
                <a:cs typeface="Times New Roman"/>
              </a:rPr>
              <a:t>money</a:t>
            </a:r>
          </a:p>
          <a:p>
            <a:pPr marL="742950" lvl="1" indent="-285750" algn="just" eaLnBrk="1" hangingPunct="1">
              <a:buFont typeface="Arial" charset="0"/>
              <a:buChar char="•"/>
              <a:defRPr/>
            </a:pPr>
            <a:endParaRPr lang="en-GB" sz="14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en-GB" sz="2400" dirty="0" smtClean="0">
                <a:latin typeface="Times New Roman"/>
                <a:cs typeface="Times New Roman"/>
              </a:rPr>
              <a:t>Cost of cruising for </a:t>
            </a:r>
            <a:r>
              <a:rPr lang="en-GB" sz="2400" dirty="0" err="1" smtClean="0">
                <a:latin typeface="Times New Roman"/>
                <a:cs typeface="Times New Roman"/>
              </a:rPr>
              <a:t>curbside</a:t>
            </a:r>
            <a:r>
              <a:rPr lang="en-GB" sz="2400" dirty="0" smtClean="0">
                <a:latin typeface="Times New Roman"/>
                <a:cs typeface="Times New Roman"/>
              </a:rPr>
              <a:t> </a:t>
            </a:r>
            <a:r>
              <a:rPr lang="en-GB" sz="2400" dirty="0">
                <a:latin typeface="Times New Roman"/>
                <a:cs typeface="Times New Roman"/>
              </a:rPr>
              <a:t>p</a:t>
            </a:r>
            <a:r>
              <a:rPr lang="en-GB" sz="2400" dirty="0" smtClean="0">
                <a:latin typeface="Times New Roman"/>
                <a:cs typeface="Times New Roman"/>
              </a:rPr>
              <a:t>arking spaces</a:t>
            </a:r>
          </a:p>
          <a:p>
            <a:pPr lvl="1" eaLnBrk="1"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en-GB" sz="2200" dirty="0" smtClean="0">
                <a:latin typeface="Times New Roman"/>
                <a:cs typeface="Times New Roman"/>
              </a:rPr>
              <a:t>Billions of </a:t>
            </a:r>
            <a:r>
              <a:rPr lang="en-GB" sz="2200" dirty="0">
                <a:latin typeface="Times New Roman"/>
                <a:cs typeface="Times New Roman"/>
              </a:rPr>
              <a:t>hours </a:t>
            </a:r>
            <a:r>
              <a:rPr lang="en-GB" sz="2200" dirty="0" smtClean="0">
                <a:latin typeface="Times New Roman"/>
                <a:cs typeface="Times New Roman"/>
              </a:rPr>
              <a:t>lost </a:t>
            </a:r>
            <a:r>
              <a:rPr lang="en-GB" sz="2200" dirty="0">
                <a:latin typeface="Times New Roman"/>
                <a:cs typeface="Times New Roman"/>
              </a:rPr>
              <a:t>to </a:t>
            </a:r>
            <a:r>
              <a:rPr lang="en-GB" sz="2200" dirty="0" smtClean="0">
                <a:latin typeface="Times New Roman"/>
                <a:cs typeface="Times New Roman"/>
              </a:rPr>
              <a:t>find available </a:t>
            </a:r>
            <a:r>
              <a:rPr lang="en-GB" sz="2200" dirty="0">
                <a:latin typeface="Times New Roman"/>
                <a:cs typeface="Times New Roman"/>
              </a:rPr>
              <a:t>spaces during peak </a:t>
            </a:r>
            <a:r>
              <a:rPr lang="en-GB" sz="2200" dirty="0" smtClean="0">
                <a:latin typeface="Times New Roman"/>
                <a:cs typeface="Times New Roman"/>
              </a:rPr>
              <a:t>periods</a:t>
            </a:r>
          </a:p>
          <a:p>
            <a:pPr lvl="1" eaLnBrk="1"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en-US" sz="2200" dirty="0" smtClean="0">
                <a:latin typeface="Times New Roman"/>
                <a:cs typeface="Times New Roman"/>
              </a:rPr>
              <a:t>Billions of gallons </a:t>
            </a:r>
            <a:r>
              <a:rPr lang="en-US" sz="2200" dirty="0">
                <a:latin typeface="Times New Roman"/>
                <a:cs typeface="Times New Roman"/>
              </a:rPr>
              <a:t>of gasoline </a:t>
            </a:r>
            <a:r>
              <a:rPr lang="en-US" sz="2200" dirty="0" smtClean="0">
                <a:latin typeface="Times New Roman"/>
                <a:cs typeface="Times New Roman"/>
              </a:rPr>
              <a:t>wasted</a:t>
            </a:r>
          </a:p>
          <a:p>
            <a:pPr lvl="1" eaLnBrk="1"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en-GB" sz="2200" dirty="0">
                <a:latin typeface="Times New Roman"/>
                <a:cs typeface="Times New Roman"/>
              </a:rPr>
              <a:t>Air pollution and </a:t>
            </a:r>
            <a:r>
              <a:rPr lang="en-GB" sz="2200" dirty="0" smtClean="0">
                <a:latin typeface="Times New Roman"/>
                <a:cs typeface="Times New Roman"/>
              </a:rPr>
              <a:t>noise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</a:p>
          <a:p>
            <a:pPr lvl="1" eaLnBrk="1"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en-GB" sz="2200" dirty="0" smtClean="0">
                <a:latin typeface="Times New Roman"/>
                <a:cs typeface="Times New Roman"/>
              </a:rPr>
              <a:t>Traffic </a:t>
            </a:r>
            <a:r>
              <a:rPr lang="en-GB" sz="2200" dirty="0">
                <a:latin typeface="Times New Roman"/>
                <a:cs typeface="Times New Roman"/>
              </a:rPr>
              <a:t>congestion and driver </a:t>
            </a:r>
            <a:r>
              <a:rPr lang="en-GB" sz="2200" dirty="0" smtClean="0">
                <a:latin typeface="Times New Roman"/>
                <a:cs typeface="Times New Roman"/>
              </a:rPr>
              <a:t>frustration</a:t>
            </a:r>
            <a:endParaRPr lang="en-GB" sz="2200" dirty="0">
              <a:latin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1800" y="6172200"/>
            <a:ext cx="2057400" cy="365125"/>
          </a:xfrm>
        </p:spPr>
        <p:txBody>
          <a:bodyPr/>
          <a:lstStyle/>
          <a:p>
            <a:fld id="{7A44BD1F-6207-408E-9FD9-B83DD39F4601}" type="slidenum">
              <a:rPr lang="en-US" b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2</a:t>
            </a:fld>
            <a:endParaRPr lang="en-US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9081"/>
          <a:stretch/>
        </p:blipFill>
        <p:spPr>
          <a:xfrm>
            <a:off x="5611826" y="4114800"/>
            <a:ext cx="3303574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0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458200" cy="9921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Parking Infrastructure Solutions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17265"/>
          </a:xfrm>
        </p:spPr>
        <p:txBody>
          <a:bodyPr>
            <a:normAutofit/>
          </a:bodyPr>
          <a:lstStyle/>
          <a:p>
            <a:pPr marL="350838" lvl="1" indent="-288925" algn="just">
              <a:lnSpc>
                <a:spcPct val="90000"/>
              </a:lnSpc>
              <a:buFont typeface="Arial"/>
              <a:buChar char="•"/>
            </a:pPr>
            <a:r>
              <a:rPr lang="en-GB" sz="2600" dirty="0">
                <a:solidFill>
                  <a:srgbClr val="3366FF"/>
                </a:solidFill>
                <a:latin typeface="Times New Roman"/>
                <a:ea typeface="+mj-ea"/>
                <a:cs typeface="Times New Roman"/>
              </a:rPr>
              <a:t>Examples</a:t>
            </a:r>
          </a:p>
          <a:p>
            <a:pPr lvl="1"/>
            <a:r>
              <a:rPr lang="en-GB" sz="2400" i="1" dirty="0" err="1">
                <a:latin typeface="Times New Roman" charset="0"/>
                <a:ea typeface="ＭＳ Ｐゴシック" charset="0"/>
                <a:cs typeface="Times New Roman" charset="0"/>
              </a:rPr>
              <a:t>SFpark</a:t>
            </a:r>
            <a:r>
              <a:rPr lang="en-GB" sz="2400" dirty="0">
                <a:latin typeface="Times New Roman" charset="0"/>
                <a:ea typeface="ＭＳ Ｐゴシック" charset="0"/>
                <a:cs typeface="Times New Roman" charset="0"/>
              </a:rPr>
              <a:t> system spent $23 million to </a:t>
            </a:r>
            <a:r>
              <a:rPr lang="en-GB" sz="2400" dirty="0" smtClean="0">
                <a:latin typeface="Times New Roman" charset="0"/>
                <a:ea typeface="ＭＳ Ｐゴシック" charset="0"/>
                <a:cs typeface="Times New Roman" charset="0"/>
              </a:rPr>
              <a:t>install </a:t>
            </a:r>
            <a:r>
              <a:rPr lang="en-GB" sz="2400" dirty="0">
                <a:latin typeface="Times New Roman" charset="0"/>
                <a:ea typeface="ＭＳ Ｐゴシック" charset="0"/>
                <a:cs typeface="Times New Roman" charset="0"/>
              </a:rPr>
              <a:t>sensors to cover 25% of the </a:t>
            </a:r>
            <a:r>
              <a:rPr lang="en-GB" sz="2400" dirty="0" err="1" smtClean="0">
                <a:latin typeface="Times New Roman" charset="0"/>
                <a:ea typeface="ＭＳ Ｐゴシック" charset="0"/>
                <a:cs typeface="Times New Roman" charset="0"/>
              </a:rPr>
              <a:t>curbside</a:t>
            </a:r>
            <a:r>
              <a:rPr lang="en-GB" sz="2400" dirty="0" smtClean="0">
                <a:latin typeface="Times New Roman" charset="0"/>
                <a:ea typeface="ＭＳ Ｐゴシック" charset="0"/>
                <a:cs typeface="Times New Roman" charset="0"/>
              </a:rPr>
              <a:t> parking </a:t>
            </a:r>
            <a:r>
              <a:rPr lang="en-GB" sz="2400" dirty="0">
                <a:latin typeface="Times New Roman" charset="0"/>
                <a:ea typeface="ＭＳ Ｐゴシック" charset="0"/>
                <a:cs typeface="Times New Roman" charset="0"/>
              </a:rPr>
              <a:t>spaces</a:t>
            </a:r>
          </a:p>
          <a:p>
            <a:pPr lvl="1"/>
            <a:endParaRPr lang="en-GB" sz="15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lvl="1"/>
            <a:r>
              <a:rPr lang="en-GB" sz="2400" i="1" dirty="0" err="1">
                <a:latin typeface="Times New Roman" charset="0"/>
                <a:ea typeface="ＭＳ Ｐゴシック" charset="0"/>
                <a:cs typeface="Times New Roman" charset="0"/>
              </a:rPr>
              <a:t>ParkNet</a:t>
            </a:r>
            <a:r>
              <a:rPr lang="en-GB" sz="2400" dirty="0">
                <a:latin typeface="Times New Roman" charset="0"/>
                <a:ea typeface="ＭＳ Ｐゴシック" charset="0"/>
                <a:cs typeface="Times New Roman" charset="0"/>
              </a:rPr>
              <a:t> system uses vehicles equipped with </a:t>
            </a:r>
            <a:r>
              <a:rPr lang="en-GB" sz="2400" dirty="0" smtClean="0">
                <a:latin typeface="Times New Roman" charset="0"/>
                <a:ea typeface="ＭＳ Ｐゴシック" charset="0"/>
                <a:cs typeface="Times New Roman" charset="0"/>
              </a:rPr>
              <a:t>ultrasonic </a:t>
            </a:r>
            <a:r>
              <a:rPr lang="en-GB" sz="2400" dirty="0">
                <a:latin typeface="Times New Roman" charset="0"/>
                <a:ea typeface="ＭＳ Ｐゴシック" charset="0"/>
                <a:cs typeface="Times New Roman" charset="0"/>
              </a:rPr>
              <a:t>range finders to detect available spaces </a:t>
            </a:r>
            <a:endParaRPr lang="en-GB" sz="2400" dirty="0" smtClean="0"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342900" lvl="1" indent="0">
              <a:buNone/>
            </a:pPr>
            <a:endParaRPr lang="en-GB" sz="12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350838" lvl="1" indent="-288925" algn="just">
              <a:lnSpc>
                <a:spcPct val="90000"/>
              </a:lnSpc>
              <a:buFont typeface="Arial"/>
              <a:buChar char="•"/>
            </a:pPr>
            <a:r>
              <a:rPr lang="en-US" sz="2600" dirty="0">
                <a:solidFill>
                  <a:srgbClr val="3366FF"/>
                </a:solidFill>
                <a:latin typeface="Times New Roman"/>
                <a:ea typeface="+mj-ea"/>
                <a:cs typeface="Times New Roman"/>
              </a:rPr>
              <a:t>Problems with parking infrastructure solutions</a:t>
            </a:r>
          </a:p>
          <a:p>
            <a:pPr lvl="1" algn="just">
              <a:spcAft>
                <a:spcPts val="600"/>
              </a:spcAft>
            </a:pP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Cost</a:t>
            </a:r>
            <a:endParaRPr lang="en-GB" sz="2400" dirty="0">
              <a:latin typeface="Times New Roman"/>
              <a:cs typeface="Times New Roman"/>
            </a:endParaRPr>
          </a:p>
          <a:p>
            <a:pPr lvl="1" algn="just">
              <a:spcAft>
                <a:spcPts val="600"/>
              </a:spcAft>
            </a:pPr>
            <a:r>
              <a:rPr lang="en-GB" sz="2400" dirty="0">
                <a:latin typeface="Times New Roman" charset="0"/>
                <a:ea typeface="ＭＳ Ｐゴシック" charset="0"/>
                <a:cs typeface="Times New Roman" charset="0"/>
              </a:rPr>
              <a:t>Parking space </a:t>
            </a:r>
            <a:r>
              <a:rPr lang="en-GB" sz="2400" dirty="0" smtClean="0">
                <a:latin typeface="Times New Roman" charset="0"/>
                <a:ea typeface="ＭＳ Ｐゴシック" charset="0"/>
                <a:cs typeface="Times New Roman" charset="0"/>
              </a:rPr>
              <a:t>contention and</a:t>
            </a:r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 charset="0"/>
                <a:ea typeface="ＭＳ Ｐゴシック" charset="0"/>
                <a:cs typeface="Times New Roman" charset="0"/>
              </a:rPr>
              <a:t>higher </a:t>
            </a:r>
            <a:r>
              <a:rPr lang="en-US" sz="2400" dirty="0">
                <a:latin typeface="Times New Roman" charset="0"/>
                <a:ea typeface="ＭＳ Ｐゴシック" charset="0"/>
                <a:cs typeface="Times New Roman" charset="0"/>
              </a:rPr>
              <a:t>traffic </a:t>
            </a:r>
            <a:endParaRPr lang="en-US" sz="2400" dirty="0" smtClean="0"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342900" lvl="1" indent="0" algn="just">
              <a:spcAft>
                <a:spcPts val="600"/>
              </a:spcAft>
              <a:buNone/>
            </a:pPr>
            <a:r>
              <a:rPr lang="en-US" sz="2400" dirty="0" smtClean="0">
                <a:latin typeface="Times New Roman" charset="0"/>
                <a:ea typeface="ＭＳ Ｐゴシック" charset="0"/>
                <a:cs typeface="Times New Roman" charset="0"/>
              </a:rPr>
              <a:t>  congestion</a:t>
            </a:r>
            <a:endParaRPr lang="en-GB" sz="2400" b="1" dirty="0">
              <a:latin typeface="Times New Roman"/>
              <a:cs typeface="Times New Roman"/>
            </a:endParaRPr>
          </a:p>
          <a:p>
            <a:pPr marL="350838" lvl="1" indent="-288925">
              <a:lnSpc>
                <a:spcPct val="90000"/>
              </a:lnSpc>
              <a:buFont typeface="Arial"/>
              <a:buChar char="•"/>
            </a:pPr>
            <a:endParaRPr lang="en-GB" sz="2400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1800" y="6172200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7A44BD1F-6207-408E-9FD9-B83DD39F4601}" type="slidenum">
              <a:rPr lang="en-US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3</a:t>
            </a:fld>
            <a:endParaRPr lang="en-US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15" y="4346575"/>
            <a:ext cx="2209800" cy="167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5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90601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Our Prior Work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10668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en-US" sz="2600" dirty="0">
                <a:solidFill>
                  <a:srgbClr val="3366FF"/>
                </a:solidFill>
                <a:latin typeface="Times New Roman"/>
                <a:ea typeface="+mj-ea"/>
                <a:cs typeface="Times New Roman"/>
              </a:rPr>
              <a:t>FPS</a:t>
            </a:r>
            <a:r>
              <a:rPr lang="en-US" sz="2600" dirty="0" smtClean="0">
                <a:latin typeface="Times New Roman"/>
                <a:cs typeface="Times New Roman"/>
              </a:rPr>
              <a:t> is a centralized system </a:t>
            </a:r>
            <a:r>
              <a:rPr lang="en-US" sz="2600" dirty="0">
                <a:latin typeface="Times New Roman"/>
                <a:cs typeface="Times New Roman"/>
              </a:rPr>
              <a:t>for assigning free </a:t>
            </a:r>
            <a:r>
              <a:rPr lang="en-US" sz="2600" dirty="0" smtClean="0">
                <a:latin typeface="Times New Roman"/>
                <a:cs typeface="Times New Roman"/>
              </a:rPr>
              <a:t>curbside parking </a:t>
            </a:r>
            <a:r>
              <a:rPr lang="en-US" sz="2600" dirty="0">
                <a:latin typeface="Times New Roman"/>
                <a:cs typeface="Times New Roman"/>
              </a:rPr>
              <a:t>spaces to drivers 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endParaRPr lang="en-US" sz="800" dirty="0" smtClean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4848" y="6172200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7A44BD1F-6207-408E-9FD9-B83DD39F4601}" type="slidenum">
              <a:rPr lang="en-US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4</a:t>
            </a:fld>
            <a:endParaRPr lang="en-US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Left Brace 4"/>
          <p:cNvSpPr/>
          <p:nvPr/>
        </p:nvSpPr>
        <p:spPr>
          <a:xfrm rot="5400000">
            <a:off x="4034552" y="986552"/>
            <a:ext cx="770096" cy="2590800"/>
          </a:xfrm>
          <a:prstGeom prst="leftBrac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438400" y="2667000"/>
            <a:ext cx="14478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Scalability</a:t>
            </a:r>
            <a:endParaRPr lang="en-US" sz="2100" b="1" dirty="0">
              <a:solidFill>
                <a:schemeClr val="accent1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91100" y="2667000"/>
            <a:ext cx="14478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Privacy</a:t>
            </a:r>
            <a:endParaRPr lang="en-US" sz="2100" b="1" dirty="0">
              <a:solidFill>
                <a:schemeClr val="accent1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3848100" y="2552700"/>
            <a:ext cx="1143000" cy="2590800"/>
          </a:xfrm>
          <a:prstGeom prst="rightBrace">
            <a:avLst>
              <a:gd name="adj1" fmla="val 8333"/>
              <a:gd name="adj2" fmla="val 47353"/>
            </a:avLst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598" y="3100088"/>
            <a:ext cx="785202" cy="68640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895600" y="4267200"/>
            <a:ext cx="31242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Decentralized Solution</a:t>
            </a:r>
            <a:endParaRPr lang="en-US" sz="2100" b="1" dirty="0">
              <a:solidFill>
                <a:schemeClr val="accent1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95800" y="4876800"/>
            <a:ext cx="0" cy="5334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760299" y="5410200"/>
            <a:ext cx="14478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DFPS</a:t>
            </a:r>
            <a:endParaRPr lang="en-US" sz="2800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38400" y="2667000"/>
            <a:ext cx="1447800" cy="6096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Scalability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219700" y="5715000"/>
            <a:ext cx="990600" cy="0"/>
          </a:xfrm>
          <a:prstGeom prst="straightConnector1">
            <a:avLst/>
          </a:prstGeom>
          <a:ln w="12700">
            <a:solidFill>
              <a:srgbClr val="9B0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67400" y="5029200"/>
            <a:ext cx="230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366FF"/>
                </a:solidFill>
                <a:latin typeface="Times New Roman" charset="0"/>
                <a:ea typeface="Times New Roman" charset="0"/>
                <a:cs typeface="Times New Roman" charset="0"/>
              </a:rPr>
              <a:t>Focus of this work</a:t>
            </a:r>
            <a:endParaRPr lang="en-US" b="1" dirty="0">
              <a:solidFill>
                <a:srgbClr val="3366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36608" y="1443335"/>
            <a:ext cx="2049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3366FF"/>
                </a:solidFill>
                <a:latin typeface="Times New Roman"/>
                <a:ea typeface="+mj-ea"/>
                <a:cs typeface="Times New Roman"/>
              </a:rPr>
              <a:t>FPS Problems</a:t>
            </a:r>
          </a:p>
        </p:txBody>
      </p:sp>
    </p:spTree>
    <p:extLst>
      <p:ext uri="{BB962C8B-B14F-4D97-AF65-F5344CB8AC3E}">
        <p14:creationId xmlns:p14="http://schemas.microsoft.com/office/powerpoint/2010/main" val="10628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23 -0.00417 C -0.15399 0.0581 -0.21875 0.12037 -0.22552 0.18356 C -0.23246 0.24629 -0.23698 0.33819 -0.13055 0.3743 C -0.0243 0.41041 0.32101 0.38981 0.4125 0.4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8" y="2020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  <p:bldP spid="13" grpId="1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0121"/>
            <a:ext cx="7772400" cy="720479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DFSP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01479"/>
            <a:ext cx="9067800" cy="522312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Decentralized system </a:t>
            </a:r>
            <a:r>
              <a:rPr lang="en-US" sz="2400" dirty="0">
                <a:latin typeface="Times New Roman"/>
                <a:cs typeface="Times New Roman"/>
              </a:rPr>
              <a:t>for assigning </a:t>
            </a:r>
            <a:r>
              <a:rPr lang="en-US" sz="2400" dirty="0" smtClean="0">
                <a:latin typeface="Times New Roman"/>
                <a:cs typeface="Times New Roman"/>
              </a:rPr>
              <a:t>free parking </a:t>
            </a:r>
            <a:r>
              <a:rPr lang="en-US" sz="2400" dirty="0">
                <a:latin typeface="Times New Roman"/>
                <a:cs typeface="Times New Roman"/>
              </a:rPr>
              <a:t>spaces to drivers 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endParaRPr lang="en-US" sz="2400" dirty="0" smtClean="0">
              <a:latin typeface="Times New Roman"/>
              <a:ea typeface="+mj-ea"/>
              <a:cs typeface="Times New Roman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en-US" sz="2400" dirty="0">
                <a:latin typeface="Times New Roman"/>
                <a:ea typeface="+mj-ea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ea typeface="+mj-ea"/>
                <a:cs typeface="Times New Roman"/>
              </a:rPr>
              <a:t>wo components: </a:t>
            </a:r>
            <a:r>
              <a:rPr lang="en-US" sz="2400" dirty="0">
                <a:solidFill>
                  <a:srgbClr val="3366FF"/>
                </a:solidFill>
                <a:latin typeface="Times New Roman"/>
                <a:ea typeface="+mj-ea"/>
                <a:cs typeface="Times New Roman"/>
              </a:rPr>
              <a:t>m</a:t>
            </a:r>
            <a:r>
              <a:rPr lang="en-US" sz="2400" dirty="0" smtClean="0">
                <a:solidFill>
                  <a:srgbClr val="3366FF"/>
                </a:solidFill>
                <a:latin typeface="Times New Roman"/>
                <a:ea typeface="+mj-ea"/>
                <a:cs typeface="Times New Roman"/>
              </a:rPr>
              <a:t>obile app </a:t>
            </a:r>
            <a:r>
              <a:rPr lang="en-US" sz="2400" dirty="0" smtClean="0">
                <a:latin typeface="Times New Roman"/>
                <a:ea typeface="+mj-ea"/>
                <a:cs typeface="Times New Roman"/>
              </a:rPr>
              <a:t>running on drivers’ smart phones and</a:t>
            </a:r>
            <a:r>
              <a:rPr lang="en-US" sz="2400" dirty="0">
                <a:latin typeface="Times New Roman"/>
                <a:ea typeface="+mj-ea"/>
                <a:cs typeface="Times New Roman"/>
              </a:rPr>
              <a:t> </a:t>
            </a:r>
            <a:r>
              <a:rPr lang="en-US" sz="2400" dirty="0">
                <a:solidFill>
                  <a:srgbClr val="3366FF"/>
                </a:solidFill>
                <a:latin typeface="Times New Roman"/>
                <a:ea typeface="+mj-ea"/>
                <a:cs typeface="Times New Roman"/>
              </a:rPr>
              <a:t>d</a:t>
            </a:r>
            <a:r>
              <a:rPr lang="en-US" sz="2400" dirty="0" smtClean="0">
                <a:solidFill>
                  <a:srgbClr val="3366FF"/>
                </a:solidFill>
                <a:latin typeface="Times New Roman"/>
                <a:ea typeface="+mj-ea"/>
                <a:cs typeface="Times New Roman"/>
              </a:rPr>
              <a:t>ispatcher</a:t>
            </a:r>
            <a:r>
              <a:rPr lang="en-US" sz="2400" dirty="0" smtClean="0">
                <a:latin typeface="Times New Roman"/>
                <a:ea typeface="+mj-ea"/>
                <a:cs typeface="Times New Roman"/>
              </a:rPr>
              <a:t> running at a central server 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US" sz="2200" dirty="0">
                <a:latin typeface="Times New Roman"/>
                <a:cs typeface="Times New Roman"/>
              </a:rPr>
              <a:t>Accepts parking requests on-the-fly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US" sz="2200" dirty="0">
                <a:latin typeface="Times New Roman"/>
                <a:cs typeface="Times New Roman"/>
              </a:rPr>
              <a:t>Receives parking occupancy reports from </a:t>
            </a:r>
            <a:r>
              <a:rPr lang="en-US" sz="2200" dirty="0" smtClean="0">
                <a:latin typeface="Times New Roman"/>
                <a:cs typeface="Times New Roman"/>
              </a:rPr>
              <a:t>drivers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</a:pPr>
            <a:r>
              <a:rPr lang="en-US" sz="1900" dirty="0" smtClean="0">
                <a:latin typeface="Times New Roman"/>
                <a:cs typeface="Times New Roman"/>
              </a:rPr>
              <a:t>Can take advantage of any system that reports parking availability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US" sz="2200" dirty="0">
                <a:latin typeface="Times New Roman"/>
                <a:cs typeface="Times New Roman"/>
              </a:rPr>
              <a:t>Parking assignment optimizes travel time as a system wide objective </a:t>
            </a:r>
            <a:endParaRPr lang="en-US" sz="2200" dirty="0" smtClean="0">
              <a:latin typeface="Times New Roman"/>
              <a:cs typeface="Times New Roman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US" sz="2200" dirty="0" smtClean="0">
                <a:latin typeface="Times New Roman"/>
                <a:cs typeface="Times New Roman"/>
              </a:rPr>
              <a:t>Assumes </a:t>
            </a:r>
            <a:r>
              <a:rPr lang="en-US" sz="2200" dirty="0">
                <a:latin typeface="Times New Roman"/>
                <a:cs typeface="Times New Roman"/>
              </a:rPr>
              <a:t>that not all drivers participate in our </a:t>
            </a:r>
            <a:r>
              <a:rPr lang="en-US" sz="2200" dirty="0" smtClean="0">
                <a:latin typeface="Times New Roman"/>
                <a:cs typeface="Times New Roman"/>
              </a:rPr>
              <a:t>system</a:t>
            </a:r>
          </a:p>
          <a:p>
            <a:pPr lvl="1" algn="just">
              <a:lnSpc>
                <a:spcPct val="114000"/>
              </a:lnSpc>
              <a:spcBef>
                <a:spcPts val="0"/>
              </a:spcBef>
            </a:pPr>
            <a:endParaRPr lang="en-US" sz="800" dirty="0">
              <a:latin typeface="Times New Roman"/>
              <a:cs typeface="Times New Roman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en-US" sz="2400" dirty="0" smtClean="0">
                <a:latin typeface="Times New Roman"/>
                <a:cs typeface="Times New Roman"/>
              </a:rPr>
              <a:t>Solves </a:t>
            </a:r>
            <a:r>
              <a:rPr lang="en-US" sz="2400" dirty="0">
                <a:latin typeface="Times New Roman"/>
                <a:cs typeface="Times New Roman"/>
              </a:rPr>
              <a:t>the scalability problem in </a:t>
            </a:r>
            <a:r>
              <a:rPr lang="en-US" sz="2400" dirty="0" smtClean="0">
                <a:latin typeface="Times New Roman"/>
                <a:cs typeface="Times New Roman"/>
              </a:rPr>
              <a:t>FPS</a:t>
            </a:r>
            <a:endParaRPr lang="en-US" sz="2400" dirty="0" smtClean="0">
              <a:latin typeface="Times New Roman"/>
              <a:ea typeface="+mj-ea"/>
              <a:cs typeface="Times New Roman"/>
            </a:endParaRPr>
          </a:p>
          <a:p>
            <a:pPr lvl="1" algn="just">
              <a:lnSpc>
                <a:spcPct val="114000"/>
              </a:lnSpc>
              <a:spcBef>
                <a:spcPts val="0"/>
              </a:spcBef>
            </a:pPr>
            <a:r>
              <a:rPr lang="en-US" sz="2200" dirty="0" smtClean="0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Removes computation from dispatcher: </a:t>
            </a:r>
            <a:r>
              <a:rPr 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r>
              <a:rPr 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ffloads parking </a:t>
            </a:r>
            <a:r>
              <a:rPr 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assignment to the smart phones of </a:t>
            </a:r>
            <a:r>
              <a:rPr 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drivers</a:t>
            </a:r>
            <a:endParaRPr lang="en-US" sz="2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1" algn="just">
              <a:lnSpc>
                <a:spcPct val="114000"/>
              </a:lnSpc>
              <a:spcBef>
                <a:spcPts val="0"/>
              </a:spcBef>
            </a:pPr>
            <a:r>
              <a:rPr lang="en-US" sz="2200" dirty="0" smtClean="0">
                <a:solidFill>
                  <a:srgbClr val="3366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Reduces communication at dispatcher: </a:t>
            </a:r>
            <a:r>
              <a:rPr 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</a:t>
            </a:r>
            <a:r>
              <a:rPr 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ses a structured </a:t>
            </a:r>
            <a:r>
              <a:rPr 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overlay network to organize the cooperative </a:t>
            </a:r>
            <a:r>
              <a:rPr 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drivers</a:t>
            </a:r>
            <a:endParaRPr lang="en-US" sz="2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4848" y="6172200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7A44BD1F-6207-408E-9FD9-B83DD39F4601}" type="slidenum">
              <a:rPr lang="en-US" b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5</a:t>
            </a:fld>
            <a:endParaRPr lang="en-US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01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95400"/>
            <a:ext cx="5854906" cy="35632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506" y="152400"/>
            <a:ext cx="7772400" cy="846043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DFPS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4848" y="6172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835CDBF6-92AD-3F4A-8539-889E728BC7C4}" type="slidenum">
              <a:rPr lang="en-US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6</a:t>
            </a:fld>
            <a:endParaRPr lang="en-US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Line Callout 1 (Border and Accent Bar) 8"/>
          <p:cNvSpPr/>
          <p:nvPr/>
        </p:nvSpPr>
        <p:spPr>
          <a:xfrm>
            <a:off x="6100993" y="3813455"/>
            <a:ext cx="2745827" cy="1234159"/>
          </a:xfrm>
          <a:prstGeom prst="accentBorderCallout1">
            <a:avLst>
              <a:gd name="adj1" fmla="val 9204"/>
              <a:gd name="adj2" fmla="val -2967"/>
              <a:gd name="adj3" fmla="val 9448"/>
              <a:gd name="adj4" fmla="val -3148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latin typeface="Times New Roman" charset="0"/>
                <a:ea typeface="Times New Roman" charset="0"/>
                <a:cs typeface="Times New Roman" charset="0"/>
              </a:rPr>
              <a:t>Apps of drivers looking for spaces: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Submit parking requests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Guide driver to the assigned parking space</a:t>
            </a:r>
          </a:p>
        </p:txBody>
      </p:sp>
      <p:sp>
        <p:nvSpPr>
          <p:cNvPr id="11" name="Line Callout 1 (Border and Accent Bar) 10"/>
          <p:cNvSpPr/>
          <p:nvPr/>
        </p:nvSpPr>
        <p:spPr>
          <a:xfrm rot="5400000">
            <a:off x="1154684" y="3690809"/>
            <a:ext cx="1533112" cy="3167919"/>
          </a:xfrm>
          <a:prstGeom prst="accentBorderCallout1">
            <a:avLst>
              <a:gd name="adj1" fmla="val 50179"/>
              <a:gd name="adj2" fmla="val -4969"/>
              <a:gd name="adj3" fmla="val 50118"/>
              <a:gd name="adj4" fmla="val -1489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lIns="0" tIns="0" rIns="0" bIns="91440" rtlCol="0" anchor="ctr"/>
          <a:lstStyle/>
          <a:p>
            <a:endParaRPr lang="en-US" sz="16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1600" b="1" dirty="0" smtClean="0">
                <a:latin typeface="Times New Roman" charset="0"/>
                <a:ea typeface="Times New Roman" charset="0"/>
                <a:cs typeface="Times New Roman" charset="0"/>
              </a:rPr>
              <a:t>Apps of parked </a:t>
            </a:r>
            <a:r>
              <a:rPr lang="en-US" sz="1600" b="1" dirty="0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1600" b="1" dirty="0" smtClean="0">
                <a:latin typeface="Times New Roman" charset="0"/>
                <a:ea typeface="Times New Roman" charset="0"/>
                <a:cs typeface="Times New Roman" charset="0"/>
              </a:rPr>
              <a:t>rivers: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Handle the forwarded parking requests from the dispatcher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Manage 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the parking 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space availability in different regions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Assign available spaces to drivers</a:t>
            </a:r>
          </a:p>
          <a:p>
            <a:pPr marL="285750" indent="-285750">
              <a:buFont typeface="Arial" charset="0"/>
              <a:buChar char="•"/>
            </a:pPr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635706" y="3048000"/>
            <a:ext cx="0" cy="685800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3834944" y="2870657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9B0001"/>
                </a:solidFill>
                <a:latin typeface="Times New Roman" charset="0"/>
                <a:ea typeface="Times New Roman" charset="0"/>
                <a:cs typeface="Times New Roman" charset="0"/>
              </a:rPr>
              <a:t>Parking Request</a:t>
            </a:r>
            <a:endParaRPr lang="en-US" sz="1100" b="1" dirty="0">
              <a:solidFill>
                <a:srgbClr val="9B000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200400" y="2819400"/>
            <a:ext cx="12206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00400" y="2542401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9B0001"/>
                </a:solidFill>
                <a:latin typeface="Times New Roman" charset="0"/>
                <a:ea typeface="Times New Roman" charset="0"/>
                <a:cs typeface="Times New Roman" charset="0"/>
              </a:rPr>
              <a:t>Parking Request</a:t>
            </a:r>
            <a:endParaRPr lang="en-US" sz="1200" b="1" dirty="0">
              <a:solidFill>
                <a:srgbClr val="9B000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048000" y="3813455"/>
            <a:ext cx="15115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971800" y="3533001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Assigned Parking Space</a:t>
            </a:r>
            <a:endParaRPr lang="en-US" sz="1100" b="1" dirty="0">
              <a:solidFill>
                <a:schemeClr val="accent6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Line Callout 1 (Border and Accent Bar) 6"/>
          <p:cNvSpPr/>
          <p:nvPr/>
        </p:nvSpPr>
        <p:spPr>
          <a:xfrm>
            <a:off x="194874" y="985513"/>
            <a:ext cx="2705723" cy="1618937"/>
          </a:xfrm>
          <a:prstGeom prst="accentBorderCallout1">
            <a:avLst>
              <a:gd name="adj1" fmla="val 82856"/>
              <a:gd name="adj2" fmla="val 103491"/>
              <a:gd name="adj3" fmla="val 83889"/>
              <a:gd name="adj4" fmla="val 157675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600" b="1" dirty="0" smtClean="0">
              <a:solidFill>
                <a:schemeClr val="tx2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Dispatcher: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Runs at central server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Serves as bootstrapping unit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Receives parking requests and forwards them to the cooperative drivers  </a:t>
            </a:r>
          </a:p>
          <a:p>
            <a:endParaRPr lang="en-US" sz="1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16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9" grpId="0"/>
      <p:bldP spid="19" grpId="1"/>
      <p:bldP spid="22" grpId="0"/>
      <p:bldP spid="22" grpId="1"/>
      <p:bldP spid="25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784" y="76200"/>
            <a:ext cx="8433216" cy="990601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Overlay Network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15400" cy="53340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34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3366FF"/>
                </a:solidFill>
                <a:latin typeface="Times New Roman"/>
                <a:ea typeface="+mj-ea"/>
                <a:cs typeface="Times New Roman"/>
              </a:rPr>
              <a:t>Requirements </a:t>
            </a:r>
          </a:p>
          <a:p>
            <a:pPr lvl="1" algn="just">
              <a:lnSpc>
                <a:spcPct val="134000"/>
              </a:lnSpc>
              <a:spcBef>
                <a:spcPts val="0"/>
              </a:spcBef>
            </a:pPr>
            <a:r>
              <a:rPr lang="en-US" sz="2600" i="1" dirty="0" smtClean="0">
                <a:latin typeface="Times New Roman"/>
                <a:ea typeface="+mj-ea"/>
                <a:cs typeface="Times New Roman"/>
              </a:rPr>
              <a:t>Scalability</a:t>
            </a:r>
            <a:r>
              <a:rPr lang="en-US" sz="2600" dirty="0" smtClean="0">
                <a:latin typeface="Times New Roman"/>
                <a:ea typeface="+mj-ea"/>
                <a:cs typeface="Times New Roman"/>
              </a:rPr>
              <a:t>: </a:t>
            </a:r>
            <a:r>
              <a:rPr lang="en-US" sz="2600" dirty="0">
                <a:latin typeface="Times New Roman"/>
                <a:ea typeface="+mj-ea"/>
                <a:cs typeface="Times New Roman"/>
              </a:rPr>
              <a:t>s</a:t>
            </a:r>
            <a:r>
              <a:rPr lang="en-US" sz="2600" dirty="0" smtClean="0">
                <a:latin typeface="Times New Roman"/>
                <a:ea typeface="+mj-ea"/>
                <a:cs typeface="Times New Roman"/>
              </a:rPr>
              <a:t>ystem works efficiently for large numbers of drivers</a:t>
            </a:r>
          </a:p>
          <a:p>
            <a:pPr lvl="1" algn="just">
              <a:lnSpc>
                <a:spcPct val="134000"/>
              </a:lnSpc>
              <a:spcBef>
                <a:spcPts val="0"/>
              </a:spcBef>
            </a:pPr>
            <a:r>
              <a:rPr lang="en-US" sz="2600" i="1" dirty="0" smtClean="0">
                <a:latin typeface="Times New Roman"/>
                <a:cs typeface="Times New Roman"/>
              </a:rPr>
              <a:t>Load Balancing: </a:t>
            </a:r>
            <a:r>
              <a:rPr lang="en-US" sz="2600" dirty="0">
                <a:latin typeface="Times New Roman"/>
                <a:cs typeface="Times New Roman"/>
              </a:rPr>
              <a:t>d</a:t>
            </a:r>
            <a:r>
              <a:rPr lang="en-US" sz="2600" dirty="0" smtClean="0">
                <a:latin typeface="Times New Roman"/>
                <a:cs typeface="Times New Roman"/>
              </a:rPr>
              <a:t>rivers share evenly parking assignment </a:t>
            </a:r>
            <a:r>
              <a:rPr lang="en-US" sz="2600" dirty="0">
                <a:latin typeface="Times New Roman"/>
                <a:cs typeface="Times New Roman"/>
              </a:rPr>
              <a:t>workload for different geographic regions </a:t>
            </a:r>
            <a:endParaRPr lang="en-US" sz="2600" dirty="0" smtClean="0">
              <a:latin typeface="Times New Roman"/>
              <a:cs typeface="Times New Roman"/>
            </a:endParaRPr>
          </a:p>
          <a:p>
            <a:pPr lvl="1" algn="just">
              <a:lnSpc>
                <a:spcPct val="134000"/>
              </a:lnSpc>
              <a:spcBef>
                <a:spcPts val="0"/>
              </a:spcBef>
            </a:pPr>
            <a:r>
              <a:rPr lang="en-US" sz="2600" i="1" dirty="0" smtClean="0">
                <a:latin typeface="Times New Roman"/>
                <a:ea typeface="+mj-ea"/>
                <a:cs typeface="Times New Roman"/>
              </a:rPr>
              <a:t>Fast Routing</a:t>
            </a:r>
            <a:r>
              <a:rPr lang="en-US" sz="2600" dirty="0" smtClean="0">
                <a:latin typeface="Times New Roman"/>
                <a:ea typeface="+mj-ea"/>
                <a:cs typeface="Times New Roman"/>
              </a:rPr>
              <a:t>: requests forwarded to the parked drivers managing the target regions with low-latency</a:t>
            </a:r>
          </a:p>
          <a:p>
            <a:pPr lvl="1">
              <a:lnSpc>
                <a:spcPct val="134000"/>
              </a:lnSpc>
              <a:spcBef>
                <a:spcPts val="0"/>
              </a:spcBef>
            </a:pPr>
            <a:r>
              <a:rPr lang="en-US" sz="2600" i="1" dirty="0" smtClean="0">
                <a:latin typeface="Times New Roman"/>
                <a:ea typeface="+mj-ea"/>
                <a:cs typeface="Times New Roman"/>
              </a:rPr>
              <a:t>Adaptability: </a:t>
            </a:r>
            <a:r>
              <a:rPr lang="en-US" sz="2600" dirty="0" smtClean="0">
                <a:latin typeface="Times New Roman"/>
                <a:ea typeface="+mj-ea"/>
                <a:cs typeface="Times New Roman"/>
              </a:rPr>
              <a:t>system adapts to high churn (</a:t>
            </a:r>
            <a:r>
              <a:rPr lang="en-US" sz="2600" dirty="0">
                <a:latin typeface="Times New Roman"/>
                <a:ea typeface="+mj-ea"/>
                <a:cs typeface="Times New Roman"/>
              </a:rPr>
              <a:t>p</a:t>
            </a:r>
            <a:r>
              <a:rPr lang="en-US" sz="2600" dirty="0" smtClean="0">
                <a:latin typeface="Times New Roman"/>
                <a:ea typeface="+mj-ea"/>
                <a:cs typeface="Times New Roman"/>
              </a:rPr>
              <a:t>arked drivers coming and going frequently)</a:t>
            </a:r>
          </a:p>
          <a:p>
            <a:pPr marL="342900" lvl="1" indent="0">
              <a:lnSpc>
                <a:spcPct val="134000"/>
              </a:lnSpc>
              <a:spcBef>
                <a:spcPts val="0"/>
              </a:spcBef>
              <a:buNone/>
            </a:pPr>
            <a:endParaRPr lang="en-US" sz="1000" dirty="0" smtClean="0">
              <a:latin typeface="Times New Roman"/>
              <a:cs typeface="Times New Roman"/>
            </a:endParaRPr>
          </a:p>
          <a:p>
            <a:pPr algn="just">
              <a:lnSpc>
                <a:spcPct val="134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Solution: parked drivers form K-D tree overlay that satisfies the requirements </a:t>
            </a:r>
            <a:endParaRPr lang="en-US" sz="2800" dirty="0">
              <a:solidFill>
                <a:srgbClr val="3366FF"/>
              </a:solidFill>
              <a:latin typeface="Times New Roman"/>
              <a:cs typeface="Times New Roman"/>
            </a:endParaRPr>
          </a:p>
          <a:p>
            <a:pPr lvl="1" algn="just">
              <a:lnSpc>
                <a:spcPct val="134000"/>
              </a:lnSpc>
              <a:spcBef>
                <a:spcPts val="0"/>
              </a:spcBef>
            </a:pPr>
            <a:r>
              <a:rPr lang="en-US" sz="2600" dirty="0" smtClean="0">
                <a:latin typeface="Times New Roman"/>
                <a:cs typeface="Times New Roman"/>
              </a:rPr>
              <a:t>K-D tree: space partitioning data </a:t>
            </a:r>
            <a:r>
              <a:rPr lang="en-US" sz="2600" dirty="0">
                <a:latin typeface="Times New Roman"/>
                <a:cs typeface="Times New Roman"/>
              </a:rPr>
              <a:t>structure for organizing data </a:t>
            </a:r>
            <a:r>
              <a:rPr lang="en-US" sz="2600" dirty="0" smtClean="0">
                <a:latin typeface="Times New Roman"/>
                <a:cs typeface="Times New Roman"/>
              </a:rPr>
              <a:t>points (i.e., regions) in </a:t>
            </a:r>
            <a:r>
              <a:rPr lang="en-US" sz="2600" dirty="0">
                <a:latin typeface="Times New Roman"/>
                <a:cs typeface="Times New Roman"/>
              </a:rPr>
              <a:t>a space with </a:t>
            </a:r>
            <a:r>
              <a:rPr lang="en-US" sz="2600" dirty="0" smtClean="0">
                <a:latin typeface="Times New Roman"/>
                <a:cs typeface="Times New Roman"/>
              </a:rPr>
              <a:t>K-dimensions</a:t>
            </a:r>
          </a:p>
          <a:p>
            <a:pPr lvl="1" algn="just">
              <a:lnSpc>
                <a:spcPct val="134000"/>
              </a:lnSpc>
              <a:spcBef>
                <a:spcPts val="0"/>
              </a:spcBef>
            </a:pPr>
            <a:r>
              <a:rPr lang="en-US" sz="2600" dirty="0" smtClean="0">
                <a:latin typeface="Times New Roman"/>
                <a:cs typeface="Times New Roman"/>
              </a:rPr>
              <a:t>Each parked driver manages parking assignment for a region</a:t>
            </a:r>
            <a:endParaRPr lang="en-US" sz="6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4848" y="6172200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7A44BD1F-6207-408E-9FD9-B83DD39F4601}" type="slidenum">
              <a:rPr lang="en-US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7</a:t>
            </a:fld>
            <a:endParaRPr lang="en-US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52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773" y="76200"/>
            <a:ext cx="8529403" cy="990601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K-D Tree Representation in DFPS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773" y="3733800"/>
            <a:ext cx="8497475" cy="2206887"/>
          </a:xfrm>
        </p:spPr>
        <p:txBody>
          <a:bodyPr lIns="0" tIns="0" rIns="0" bIns="0">
            <a:no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en-US" sz="2400" dirty="0" smtClean="0">
                <a:latin typeface="Times New Roman"/>
                <a:cs typeface="Times New Roman"/>
              </a:rPr>
              <a:t>Dispatcher is </a:t>
            </a:r>
            <a:r>
              <a:rPr lang="en-US" sz="2400" dirty="0">
                <a:latin typeface="Times New Roman"/>
                <a:cs typeface="Times New Roman"/>
              </a:rPr>
              <a:t>root node 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en-US" sz="2400" dirty="0">
                <a:latin typeface="Times New Roman"/>
                <a:cs typeface="Times New Roman"/>
              </a:rPr>
              <a:t>Each tree </a:t>
            </a:r>
            <a:r>
              <a:rPr lang="en-US" sz="2400" dirty="0" smtClean="0">
                <a:latin typeface="Times New Roman"/>
                <a:cs typeface="Times New Roman"/>
              </a:rPr>
              <a:t>node (parked driver) </a:t>
            </a:r>
            <a:r>
              <a:rPr lang="en-US" sz="2400" dirty="0">
                <a:latin typeface="Times New Roman"/>
                <a:cs typeface="Times New Roman"/>
              </a:rPr>
              <a:t>represents a </a:t>
            </a:r>
            <a:r>
              <a:rPr lang="en-US" sz="2400" dirty="0" smtClean="0">
                <a:latin typeface="Times New Roman"/>
                <a:cs typeface="Times New Roman"/>
              </a:rPr>
              <a:t>region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</a:pPr>
            <a:r>
              <a:rPr lang="en-US" sz="2000" dirty="0">
                <a:latin typeface="Times New Roman"/>
                <a:cs typeface="Times New Roman"/>
              </a:rPr>
              <a:t>Node’s value </a:t>
            </a:r>
            <a:r>
              <a:rPr lang="en-US" sz="2000" dirty="0" smtClean="0">
                <a:latin typeface="Times New Roman"/>
                <a:cs typeface="Times New Roman"/>
              </a:rPr>
              <a:t>is </a:t>
            </a:r>
            <a:r>
              <a:rPr lang="en-US" sz="2000" dirty="0">
                <a:latin typeface="Times New Roman"/>
                <a:cs typeface="Times New Roman"/>
              </a:rPr>
              <a:t>location of parked </a:t>
            </a:r>
            <a:r>
              <a:rPr lang="en-US" sz="2000" dirty="0" smtClean="0">
                <a:latin typeface="Times New Roman"/>
                <a:cs typeface="Times New Roman"/>
              </a:rPr>
              <a:t>driver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en-US" sz="2400" dirty="0" smtClean="0">
                <a:latin typeface="Times New Roman"/>
                <a:cs typeface="Times New Roman"/>
              </a:rPr>
              <a:t>Parking </a:t>
            </a:r>
            <a:r>
              <a:rPr lang="en-US" sz="2400" dirty="0">
                <a:latin typeface="Times New Roman"/>
                <a:cs typeface="Times New Roman"/>
              </a:rPr>
              <a:t>spaces in a region are represented as data </a:t>
            </a:r>
            <a:r>
              <a:rPr lang="en-US" sz="2400" dirty="0" smtClean="0">
                <a:latin typeface="Times New Roman"/>
                <a:cs typeface="Times New Roman"/>
              </a:rPr>
              <a:t>points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en-US" sz="2400" dirty="0" smtClean="0">
                <a:latin typeface="Times New Roman"/>
                <a:cs typeface="Times New Roman"/>
              </a:rPr>
              <a:t>Space partitioned </a:t>
            </a:r>
            <a:r>
              <a:rPr lang="en-US" sz="2400" dirty="0">
                <a:latin typeface="Times New Roman"/>
                <a:cs typeface="Times New Roman"/>
              </a:rPr>
              <a:t>along x and y axis in an alternative </a:t>
            </a:r>
            <a:r>
              <a:rPr lang="en-US" sz="2400" dirty="0" smtClean="0">
                <a:latin typeface="Times New Roman"/>
                <a:cs typeface="Times New Roman"/>
              </a:rPr>
              <a:t>fashion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4848" y="6172200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7A44BD1F-6207-408E-9FD9-B83DD39F4601}" type="slidenum">
              <a:rPr lang="en-US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8</a:t>
            </a:fld>
            <a:endParaRPr lang="en-US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64337" y="1066800"/>
            <a:ext cx="6090274" cy="2559404"/>
            <a:chOff x="1407020" y="1545743"/>
            <a:chExt cx="6090274" cy="251219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7020" y="1579418"/>
              <a:ext cx="6090274" cy="247852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769424" y="3489156"/>
              <a:ext cx="4037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Times New Roman" charset="0"/>
                  <a:ea typeface="Times New Roman" charset="0"/>
                  <a:cs typeface="Times New Roman" charset="0"/>
                </a:rPr>
                <a:t>C</a:t>
              </a:r>
              <a:endParaRPr lang="en-US" sz="1600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81299" y="2362463"/>
              <a:ext cx="4037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smtClean="0">
                  <a:latin typeface="Times New Roman" charset="0"/>
                  <a:ea typeface="Times New Roman" charset="0"/>
                  <a:cs typeface="Times New Roman" charset="0"/>
                </a:rPr>
                <a:t>F</a:t>
              </a:r>
              <a:endParaRPr lang="en-US" sz="1600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21833" y="1956723"/>
              <a:ext cx="4037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Times New Roman" charset="0"/>
                  <a:ea typeface="Times New Roman" charset="0"/>
                  <a:cs typeface="Times New Roman" charset="0"/>
                </a:rPr>
                <a:t>D</a:t>
              </a:r>
              <a:endParaRPr lang="en-US" sz="1600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38104" y="3061127"/>
              <a:ext cx="4037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Times New Roman" charset="0"/>
                  <a:ea typeface="Times New Roman" charset="0"/>
                  <a:cs typeface="Times New Roman" charset="0"/>
                </a:rPr>
                <a:t>I</a:t>
              </a:r>
              <a:endParaRPr lang="en-US" sz="1600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38104" y="3708755"/>
              <a:ext cx="4037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smtClean="0">
                  <a:latin typeface="Times New Roman" charset="0"/>
                  <a:ea typeface="Times New Roman" charset="0"/>
                  <a:cs typeface="Times New Roman" charset="0"/>
                </a:rPr>
                <a:t>G</a:t>
              </a:r>
              <a:endParaRPr lang="en-US" sz="1600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02478" y="1545743"/>
              <a:ext cx="4037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smtClean="0">
                  <a:latin typeface="Times New Roman" charset="0"/>
                  <a:ea typeface="Times New Roman" charset="0"/>
                  <a:cs typeface="Times New Roman" charset="0"/>
                </a:rPr>
                <a:t>B</a:t>
              </a:r>
              <a:endParaRPr lang="en-US" sz="1600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flipH="1">
              <a:off x="3562598" y="1932973"/>
              <a:ext cx="3742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Times New Roman" charset="0"/>
                  <a:ea typeface="Times New Roman" charset="0"/>
                  <a:cs typeface="Times New Roman" charset="0"/>
                </a:rPr>
                <a:t>H</a:t>
              </a:r>
              <a:endParaRPr lang="en-US" sz="1600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806039" y="2322084"/>
            <a:ext cx="403761" cy="344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charset="0"/>
                <a:ea typeface="Times New Roman" charset="0"/>
                <a:cs typeface="Times New Roman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25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773" y="228600"/>
            <a:ext cx="8529403" cy="990601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ＭＳ Ｐゴシック" charset="0"/>
                <a:cs typeface="Times New Roman" charset="0"/>
              </a:rPr>
              <a:t>Parked Drivers Roles in K-D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4848" y="6172200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7A44BD1F-6207-408E-9FD9-B83DD39F4601}" type="slidenum">
              <a:rPr lang="en-US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9</a:t>
            </a:fld>
            <a:endParaRPr lang="en-US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9"/>
          <a:stretch/>
        </p:blipFill>
        <p:spPr>
          <a:xfrm>
            <a:off x="4175817" y="1295400"/>
            <a:ext cx="3978234" cy="3365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61"/>
          <a:stretch/>
        </p:blipFill>
        <p:spPr>
          <a:xfrm>
            <a:off x="962955" y="1680684"/>
            <a:ext cx="2963479" cy="259467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42611" y="4468692"/>
            <a:ext cx="475013" cy="33250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242611" y="4994533"/>
            <a:ext cx="475013" cy="3325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42611" y="5532249"/>
            <a:ext cx="475013" cy="332509"/>
          </a:xfrm>
          <a:prstGeom prst="roundRect">
            <a:avLst/>
          </a:prstGeom>
          <a:solidFill>
            <a:schemeClr val="accent4">
              <a:lumMod val="40000"/>
              <a:lumOff val="60000"/>
              <a:alpha val="82000"/>
            </a:scheme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886356" y="5017455"/>
            <a:ext cx="475013" cy="33250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60133" y="4480567"/>
            <a:ext cx="1710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charset="0"/>
                <a:ea typeface="Times New Roman" charset="0"/>
                <a:cs typeface="Times New Roman" charset="0"/>
              </a:rPr>
              <a:t>Region Manager</a:t>
            </a:r>
            <a:endParaRPr lang="en-US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4398" y="4993705"/>
            <a:ext cx="1878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charset="0"/>
                <a:ea typeface="Times New Roman" charset="0"/>
                <a:cs typeface="Times New Roman" charset="0"/>
              </a:rPr>
              <a:t>Parking Manager</a:t>
            </a:r>
            <a:endParaRPr lang="en-US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2523" y="5520374"/>
            <a:ext cx="2768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latin typeface="Times New Roman" charset="0"/>
                <a:ea typeface="Times New Roman" charset="0"/>
                <a:cs typeface="Times New Roman" charset="0"/>
              </a:rPr>
              <a:t>Region and Parking Manager</a:t>
            </a:r>
            <a:endParaRPr lang="en-US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1369" y="4958803"/>
            <a:ext cx="3401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latin typeface="Times New Roman" charset="0"/>
                <a:ea typeface="Times New Roman" charset="0"/>
                <a:cs typeface="Times New Roman" charset="0"/>
              </a:rPr>
              <a:t>Region managed by parking manager</a:t>
            </a:r>
            <a:endParaRPr lang="en-US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67717" y="3709013"/>
            <a:ext cx="403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endParaRPr lang="en-US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8967" y="2511070"/>
            <a:ext cx="403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endParaRPr lang="en-US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27001" y="2034080"/>
            <a:ext cx="403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charset="0"/>
                <a:ea typeface="Times New Roman" charset="0"/>
                <a:cs typeface="Times New Roman" charset="0"/>
              </a:rPr>
              <a:t>D</a:t>
            </a:r>
            <a:endParaRPr lang="en-US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55148" y="3233484"/>
            <a:ext cx="403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endParaRPr lang="en-US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36397" y="3928612"/>
            <a:ext cx="403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latin typeface="Times New Roman" charset="0"/>
                <a:ea typeface="Times New Roman" charset="0"/>
                <a:cs typeface="Times New Roman" charset="0"/>
              </a:rPr>
              <a:t>G</a:t>
            </a:r>
            <a:endParaRPr lang="en-US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0152" y="1658725"/>
            <a:ext cx="403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endParaRPr lang="en-US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3422147" y="2057830"/>
            <a:ext cx="374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endParaRPr lang="en-US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24171" y="2966191"/>
            <a:ext cx="403761" cy="344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charset="0"/>
                <a:ea typeface="Times New Roman" charset="0"/>
                <a:cs typeface="Times New Roman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5103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ITC Stone Sans Std Semibold"/>
        <a:ea typeface="ＭＳ Ｐゴシック"/>
        <a:cs typeface="ＭＳ Ｐゴシック"/>
      </a:majorFont>
      <a:minorFont>
        <a:latin typeface="ITC Stone Sans Std Semibold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8267</TotalTime>
  <Words>1124</Words>
  <Application>Microsoft Office PowerPoint</Application>
  <PresentationFormat>On-screen Show (4:3)</PresentationFormat>
  <Paragraphs>218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Cambria Math</vt:lpstr>
      <vt:lpstr>ITC Stone Sans Std Semibold</vt:lpstr>
      <vt:lpstr>Times New Roman</vt:lpstr>
      <vt:lpstr>Blank Presentation</vt:lpstr>
      <vt:lpstr>Office Theme</vt:lpstr>
      <vt:lpstr>Cooperative System for Free Parking Assignment</vt:lpstr>
      <vt:lpstr>Have You Ever Spent Hours Driving Around the Block for a Free Parking Space? </vt:lpstr>
      <vt:lpstr>Parking Infrastructure Solutions</vt:lpstr>
      <vt:lpstr>Our Prior Work</vt:lpstr>
      <vt:lpstr>DFSP Overview</vt:lpstr>
      <vt:lpstr>DFPS Design</vt:lpstr>
      <vt:lpstr>Overlay Network</vt:lpstr>
      <vt:lpstr>K-D Tree Representation in DFPS</vt:lpstr>
      <vt:lpstr>Parked Drivers Roles in K-D Tree</vt:lpstr>
      <vt:lpstr>Parking Assignment Made by Each Parking Manager</vt:lpstr>
      <vt:lpstr>Neighbor Table</vt:lpstr>
      <vt:lpstr>Experiments</vt:lpstr>
      <vt:lpstr>PowerPoint Presentation</vt:lpstr>
      <vt:lpstr>PowerPoint Presentation</vt:lpstr>
      <vt:lpstr>Travel Time Gain/Loss for All Drivers</vt:lpstr>
      <vt:lpstr>PowerPoint Presentation</vt:lpstr>
      <vt:lpstr>PowerPoint Presentation</vt:lpstr>
      <vt:lpstr>Conclusion and Future 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njit</dc:creator>
  <cp:lastModifiedBy>Administrator</cp:lastModifiedBy>
  <cp:revision>355</cp:revision>
  <dcterms:created xsi:type="dcterms:W3CDTF">2016-09-26T02:16:23Z</dcterms:created>
  <dcterms:modified xsi:type="dcterms:W3CDTF">2018-03-29T17:34:43Z</dcterms:modified>
</cp:coreProperties>
</file>