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7" r:id="rId3"/>
    <p:sldId id="367" r:id="rId4"/>
    <p:sldId id="368" r:id="rId5"/>
    <p:sldId id="385" r:id="rId6"/>
    <p:sldId id="386" r:id="rId7"/>
    <p:sldId id="370" r:id="rId8"/>
    <p:sldId id="371" r:id="rId9"/>
    <p:sldId id="389" r:id="rId10"/>
    <p:sldId id="373" r:id="rId11"/>
    <p:sldId id="376" r:id="rId12"/>
    <p:sldId id="377" r:id="rId13"/>
    <p:sldId id="378" r:id="rId14"/>
    <p:sldId id="379" r:id="rId15"/>
    <p:sldId id="383" r:id="rId16"/>
    <p:sldId id="384" r:id="rId17"/>
    <p:sldId id="380" r:id="rId18"/>
    <p:sldId id="366" r:id="rId19"/>
    <p:sldId id="313" r:id="rId20"/>
    <p:sldId id="314" r:id="rId21"/>
    <p:sldId id="332" r:id="rId22"/>
    <p:sldId id="335" r:id="rId23"/>
    <p:sldId id="316" r:id="rId24"/>
    <p:sldId id="318" r:id="rId25"/>
    <p:sldId id="333" r:id="rId26"/>
    <p:sldId id="319" r:id="rId27"/>
    <p:sldId id="320" r:id="rId28"/>
    <p:sldId id="321" r:id="rId29"/>
    <p:sldId id="330" r:id="rId30"/>
    <p:sldId id="336" r:id="rId31"/>
    <p:sldId id="337" r:id="rId32"/>
    <p:sldId id="340" r:id="rId33"/>
    <p:sldId id="342" r:id="rId34"/>
    <p:sldId id="343" r:id="rId35"/>
    <p:sldId id="390" r:id="rId36"/>
    <p:sldId id="345" r:id="rId37"/>
    <p:sldId id="349" r:id="rId38"/>
    <p:sldId id="350" r:id="rId39"/>
    <p:sldId id="351" r:id="rId40"/>
    <p:sldId id="352" r:id="rId41"/>
    <p:sldId id="353" r:id="rId42"/>
    <p:sldId id="358" r:id="rId43"/>
    <p:sldId id="361" r:id="rId44"/>
    <p:sldId id="388" r:id="rId45"/>
    <p:sldId id="387" r:id="rId46"/>
    <p:sldId id="31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CD0"/>
    <a:srgbClr val="FF2600"/>
    <a:srgbClr val="3366FF"/>
    <a:srgbClr val="9B0001"/>
    <a:srgbClr val="ED989D"/>
    <a:srgbClr val="EDA1A2"/>
    <a:srgbClr val="EDAEB5"/>
    <a:srgbClr val="FF85FF"/>
    <a:srgbClr val="FF8AD8"/>
    <a:srgbClr val="D3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3" autoAdjust="0"/>
    <p:restoredTop sz="82642" autoAdjust="0"/>
  </p:normalViewPr>
  <p:slideViewPr>
    <p:cSldViewPr>
      <p:cViewPr varScale="1">
        <p:scale>
          <a:sx n="71" d="100"/>
          <a:sy n="71" d="100"/>
        </p:scale>
        <p:origin x="120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illol\OneDrive\Research\Avatar%20LostChild%20Experi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0" dirty="0" smtClean="0">
                <a:solidFill>
                  <a:schemeClr val="tx1"/>
                </a:solidFill>
                <a:latin typeface="+mn-lt"/>
              </a:rPr>
              <a:t>Mobile-only</a:t>
            </a:r>
            <a:r>
              <a:rPr lang="en-US" b="0" baseline="0" dirty="0" smtClean="0">
                <a:solidFill>
                  <a:schemeClr val="tx1"/>
                </a:solidFill>
                <a:latin typeface="+mn-lt"/>
              </a:rPr>
              <a:t> vs. Avatar-based</a:t>
            </a:r>
            <a:endParaRPr lang="en-US" b="0" dirty="0">
              <a:solidFill>
                <a:schemeClr val="tx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23872988910260837"/>
          <c:y val="0.159879797643568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Power2!$N$2</c:f>
              <c:strCache>
                <c:ptCount val="1"/>
                <c:pt idx="0">
                  <c:v>Nexus 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val>
            <c:numRef>
              <c:f>Power2!$N$3:$N$115</c:f>
              <c:numCache>
                <c:formatCode>General</c:formatCode>
                <c:ptCount val="113"/>
                <c:pt idx="0">
                  <c:v>2118</c:v>
                </c:pt>
                <c:pt idx="1">
                  <c:v>2755</c:v>
                </c:pt>
                <c:pt idx="2">
                  <c:v>2415</c:v>
                </c:pt>
                <c:pt idx="3">
                  <c:v>2268</c:v>
                </c:pt>
                <c:pt idx="4">
                  <c:v>2271</c:v>
                </c:pt>
                <c:pt idx="5">
                  <c:v>484</c:v>
                </c:pt>
                <c:pt idx="6">
                  <c:v>484</c:v>
                </c:pt>
                <c:pt idx="7">
                  <c:v>1634</c:v>
                </c:pt>
                <c:pt idx="8">
                  <c:v>484</c:v>
                </c:pt>
                <c:pt idx="9">
                  <c:v>1847</c:v>
                </c:pt>
                <c:pt idx="10">
                  <c:v>1639</c:v>
                </c:pt>
                <c:pt idx="11">
                  <c:v>484</c:v>
                </c:pt>
                <c:pt idx="12">
                  <c:v>1944</c:v>
                </c:pt>
                <c:pt idx="13">
                  <c:v>2173</c:v>
                </c:pt>
                <c:pt idx="14">
                  <c:v>484</c:v>
                </c:pt>
                <c:pt idx="15">
                  <c:v>2958</c:v>
                </c:pt>
                <c:pt idx="16">
                  <c:v>2977</c:v>
                </c:pt>
                <c:pt idx="17">
                  <c:v>2971</c:v>
                </c:pt>
                <c:pt idx="18">
                  <c:v>2369</c:v>
                </c:pt>
                <c:pt idx="19">
                  <c:v>2623</c:v>
                </c:pt>
                <c:pt idx="20">
                  <c:v>2266</c:v>
                </c:pt>
                <c:pt idx="21">
                  <c:v>2984</c:v>
                </c:pt>
                <c:pt idx="22">
                  <c:v>2977</c:v>
                </c:pt>
                <c:pt idx="23">
                  <c:v>2996</c:v>
                </c:pt>
                <c:pt idx="24">
                  <c:v>2887</c:v>
                </c:pt>
                <c:pt idx="25">
                  <c:v>2996</c:v>
                </c:pt>
                <c:pt idx="26">
                  <c:v>2996</c:v>
                </c:pt>
                <c:pt idx="27">
                  <c:v>3009</c:v>
                </c:pt>
                <c:pt idx="28">
                  <c:v>2977</c:v>
                </c:pt>
                <c:pt idx="29">
                  <c:v>2977</c:v>
                </c:pt>
                <c:pt idx="30">
                  <c:v>3009</c:v>
                </c:pt>
                <c:pt idx="31">
                  <c:v>2983</c:v>
                </c:pt>
                <c:pt idx="32">
                  <c:v>2983</c:v>
                </c:pt>
                <c:pt idx="33">
                  <c:v>2617</c:v>
                </c:pt>
                <c:pt idx="34">
                  <c:v>2628</c:v>
                </c:pt>
                <c:pt idx="35">
                  <c:v>1262</c:v>
                </c:pt>
                <c:pt idx="36">
                  <c:v>1963</c:v>
                </c:pt>
                <c:pt idx="37">
                  <c:v>2650</c:v>
                </c:pt>
                <c:pt idx="38">
                  <c:v>2650</c:v>
                </c:pt>
                <c:pt idx="39">
                  <c:v>2628</c:v>
                </c:pt>
                <c:pt idx="40">
                  <c:v>2644</c:v>
                </c:pt>
                <c:pt idx="41">
                  <c:v>2634</c:v>
                </c:pt>
                <c:pt idx="42">
                  <c:v>2650</c:v>
                </c:pt>
                <c:pt idx="43">
                  <c:v>2230</c:v>
                </c:pt>
                <c:pt idx="44">
                  <c:v>2158</c:v>
                </c:pt>
                <c:pt idx="45">
                  <c:v>1618</c:v>
                </c:pt>
                <c:pt idx="46">
                  <c:v>1684</c:v>
                </c:pt>
                <c:pt idx="47">
                  <c:v>2185</c:v>
                </c:pt>
                <c:pt idx="48">
                  <c:v>2216</c:v>
                </c:pt>
                <c:pt idx="49">
                  <c:v>2207</c:v>
                </c:pt>
                <c:pt idx="50">
                  <c:v>2186</c:v>
                </c:pt>
                <c:pt idx="51">
                  <c:v>1952</c:v>
                </c:pt>
                <c:pt idx="52">
                  <c:v>1893</c:v>
                </c:pt>
                <c:pt idx="53">
                  <c:v>2225</c:v>
                </c:pt>
                <c:pt idx="54">
                  <c:v>2198</c:v>
                </c:pt>
                <c:pt idx="55">
                  <c:v>2190</c:v>
                </c:pt>
                <c:pt idx="56">
                  <c:v>2133</c:v>
                </c:pt>
                <c:pt idx="57">
                  <c:v>1699</c:v>
                </c:pt>
                <c:pt idx="58">
                  <c:v>2216</c:v>
                </c:pt>
                <c:pt idx="59">
                  <c:v>2065</c:v>
                </c:pt>
                <c:pt idx="60">
                  <c:v>2061</c:v>
                </c:pt>
                <c:pt idx="61">
                  <c:v>2189</c:v>
                </c:pt>
                <c:pt idx="62">
                  <c:v>1658</c:v>
                </c:pt>
                <c:pt idx="63">
                  <c:v>2189</c:v>
                </c:pt>
                <c:pt idx="64">
                  <c:v>2172</c:v>
                </c:pt>
                <c:pt idx="65">
                  <c:v>2203</c:v>
                </c:pt>
                <c:pt idx="66">
                  <c:v>2207</c:v>
                </c:pt>
                <c:pt idx="67">
                  <c:v>484</c:v>
                </c:pt>
                <c:pt idx="68">
                  <c:v>2165</c:v>
                </c:pt>
                <c:pt idx="69">
                  <c:v>2221</c:v>
                </c:pt>
                <c:pt idx="70">
                  <c:v>2177</c:v>
                </c:pt>
                <c:pt idx="71">
                  <c:v>2194</c:v>
                </c:pt>
                <c:pt idx="72">
                  <c:v>2134</c:v>
                </c:pt>
                <c:pt idx="73">
                  <c:v>1721</c:v>
                </c:pt>
                <c:pt idx="74">
                  <c:v>2207</c:v>
                </c:pt>
                <c:pt idx="75">
                  <c:v>2199</c:v>
                </c:pt>
                <c:pt idx="76">
                  <c:v>2216</c:v>
                </c:pt>
                <c:pt idx="77">
                  <c:v>2176</c:v>
                </c:pt>
                <c:pt idx="78">
                  <c:v>1738</c:v>
                </c:pt>
                <c:pt idx="79">
                  <c:v>1920</c:v>
                </c:pt>
                <c:pt idx="80">
                  <c:v>2114</c:v>
                </c:pt>
                <c:pt idx="81">
                  <c:v>2225</c:v>
                </c:pt>
                <c:pt idx="82">
                  <c:v>2203</c:v>
                </c:pt>
                <c:pt idx="83">
                  <c:v>2186</c:v>
                </c:pt>
                <c:pt idx="84">
                  <c:v>1403</c:v>
                </c:pt>
                <c:pt idx="85">
                  <c:v>1911</c:v>
                </c:pt>
                <c:pt idx="86">
                  <c:v>2216</c:v>
                </c:pt>
                <c:pt idx="87">
                  <c:v>2190</c:v>
                </c:pt>
                <c:pt idx="88">
                  <c:v>2198</c:v>
                </c:pt>
                <c:pt idx="89">
                  <c:v>1395</c:v>
                </c:pt>
                <c:pt idx="90">
                  <c:v>2082</c:v>
                </c:pt>
                <c:pt idx="91">
                  <c:v>1895</c:v>
                </c:pt>
                <c:pt idx="92">
                  <c:v>2065</c:v>
                </c:pt>
                <c:pt idx="93">
                  <c:v>1208</c:v>
                </c:pt>
                <c:pt idx="94">
                  <c:v>1220</c:v>
                </c:pt>
                <c:pt idx="95">
                  <c:v>1260</c:v>
                </c:pt>
                <c:pt idx="96">
                  <c:v>1221</c:v>
                </c:pt>
                <c:pt idx="97">
                  <c:v>484</c:v>
                </c:pt>
                <c:pt idx="98">
                  <c:v>951</c:v>
                </c:pt>
                <c:pt idx="99">
                  <c:v>1035</c:v>
                </c:pt>
                <c:pt idx="100">
                  <c:v>1214</c:v>
                </c:pt>
                <c:pt idx="101">
                  <c:v>1133</c:v>
                </c:pt>
                <c:pt idx="102">
                  <c:v>1435</c:v>
                </c:pt>
                <c:pt idx="103">
                  <c:v>1581</c:v>
                </c:pt>
                <c:pt idx="104">
                  <c:v>484</c:v>
                </c:pt>
                <c:pt idx="105">
                  <c:v>1340</c:v>
                </c:pt>
                <c:pt idx="106">
                  <c:v>1580</c:v>
                </c:pt>
                <c:pt idx="107">
                  <c:v>1142</c:v>
                </c:pt>
                <c:pt idx="108">
                  <c:v>1129</c:v>
                </c:pt>
                <c:pt idx="109">
                  <c:v>1132</c:v>
                </c:pt>
                <c:pt idx="110">
                  <c:v>1315</c:v>
                </c:pt>
                <c:pt idx="111">
                  <c:v>1565</c:v>
                </c:pt>
                <c:pt idx="112">
                  <c:v>1571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CF-4C8B-8D2B-9E01F7742E6C}"/>
            </c:ext>
          </c:extLst>
        </c:ser>
        <c:ser>
          <c:idx val="1"/>
          <c:order val="1"/>
          <c:tx>
            <c:strRef>
              <c:f>Power2!$O$2</c:f>
              <c:strCache>
                <c:ptCount val="1"/>
                <c:pt idx="0">
                  <c:v>Avatar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val>
            <c:numRef>
              <c:f>Power2!$O$3:$O$115</c:f>
              <c:numCache>
                <c:formatCode>General</c:formatCode>
                <c:ptCount val="113"/>
                <c:pt idx="0">
                  <c:v>484</c:v>
                </c:pt>
                <c:pt idx="1">
                  <c:v>484</c:v>
                </c:pt>
                <c:pt idx="2">
                  <c:v>484</c:v>
                </c:pt>
                <c:pt idx="3">
                  <c:v>484</c:v>
                </c:pt>
                <c:pt idx="4">
                  <c:v>484</c:v>
                </c:pt>
                <c:pt idx="5">
                  <c:v>548</c:v>
                </c:pt>
                <c:pt idx="6">
                  <c:v>502</c:v>
                </c:pt>
                <c:pt idx="7">
                  <c:v>484</c:v>
                </c:pt>
                <c:pt idx="8">
                  <c:v>484</c:v>
                </c:pt>
                <c:pt idx="9">
                  <c:v>484</c:v>
                </c:pt>
                <c:pt idx="10">
                  <c:v>484</c:v>
                </c:pt>
                <c:pt idx="11">
                  <c:v>484</c:v>
                </c:pt>
                <c:pt idx="12">
                  <c:v>520</c:v>
                </c:pt>
                <c:pt idx="13">
                  <c:v>484</c:v>
                </c:pt>
                <c:pt idx="14">
                  <c:v>574</c:v>
                </c:pt>
                <c:pt idx="15">
                  <c:v>484</c:v>
                </c:pt>
                <c:pt idx="16">
                  <c:v>521</c:v>
                </c:pt>
                <c:pt idx="17">
                  <c:v>484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CF-4C8B-8D2B-9E01F7742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2354224"/>
        <c:axId val="522342464"/>
      </c:areaChart>
      <c:catAx>
        <c:axId val="522354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cap="none" baseline="0">
                    <a:solidFill>
                      <a:schemeClr val="tx1"/>
                    </a:solidFill>
                    <a:latin typeface="+mn-lt"/>
                  </a:rPr>
                  <a:t>Time (s)</a:t>
                </a:r>
              </a:p>
            </c:rich>
          </c:tx>
          <c:layout>
            <c:manualLayout>
              <c:xMode val="edge"/>
              <c:yMode val="edge"/>
              <c:x val="0.42455234537833775"/>
              <c:y val="0.886837834565508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342464"/>
        <c:crosses val="autoZero"/>
        <c:auto val="1"/>
        <c:lblAlgn val="ctr"/>
        <c:lblOffset val="100"/>
        <c:noMultiLvlLbl val="0"/>
      </c:catAx>
      <c:valAx>
        <c:axId val="52234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cap="none" baseline="0">
                    <a:solidFill>
                      <a:schemeClr val="tx1"/>
                    </a:solidFill>
                    <a:latin typeface="+mn-lt"/>
                  </a:rPr>
                  <a:t>Power (mw)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354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1571762550398601"/>
          <c:y val="0.88444111865502495"/>
          <c:w val="0.29642344419014088"/>
          <c:h val="7.98880619258369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BD843-BAE5-4A52-B4E6-71413E0237E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0F092-22F4-4779-97E2-94D81B972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9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BB1ACB-70DE-524E-B884-3F70FD6ACD6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9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CAB4A-DB89-45D4-B0BA-3371D7CCDC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47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3DAF-72CF-4F30-B5F6-6EE6848BE5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0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D7815-9A47-4D94-AB77-E264F2443C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0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CAB4A-DB89-45D4-B0BA-3371D7CCDC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5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69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25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56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95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E694-D557-4D61-B962-FBCB4AC6761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05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E694-D557-4D61-B962-FBCB4AC6761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3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CAB4A-DB89-45D4-B0BA-3371D7CCDC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9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E694-D557-4D61-B962-FBCB4AC6761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2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E694-D557-4D61-B962-FBCB4AC6761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05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E694-D557-4D61-B962-FBCB4AC6761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62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AE694-D557-4D61-B962-FBCB4AC6761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23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44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60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8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8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23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410B2-E7D8-49C8-BC4B-D388D4671E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14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53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28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53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14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AF9C-9581-084D-B6AF-3C04DF46CB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397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6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84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0F092-22F4-4779-97E2-94D81B972A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13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CAB4A-DB89-45D4-B0BA-3371D7CCDC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1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CF515-DEBE-416E-B9BE-61D1A3AA47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57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CAB4A-DB89-45D4-B0BA-3371D7CCDC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6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05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4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1650" y="912815"/>
            <a:ext cx="1943100" cy="5183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2350" y="912815"/>
            <a:ext cx="5676900" cy="5183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096000"/>
            <a:ext cx="20574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3A33E327-7194-4433-BAC7-787A36A596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228AD9DF-58DF-A946-82D9-3DA06EC5DF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096002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3A33E327-7194-4433-BAC7-787A36A596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AD9DF-58DF-A946-82D9-3DA06EC5DF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2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35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7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07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183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7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07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22350" y="912815"/>
            <a:ext cx="77724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77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pic>
        <p:nvPicPr>
          <p:cNvPr id="3" name="Picture 2" descr="footerYWCCv3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900"/>
            <a:ext cx="9144000" cy="8001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3552" y="60928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5707F60-8CA2-48C2-875F-3909B3C2A7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4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ITC Stone Sans Std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D5B6-8FEB-C244-82D9-92F98136DC7C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07F60-8CA2-48C2-875F-3909B3C2A7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footerYWCCv3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7900"/>
            <a:ext cx="9144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9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cs.njit.edu/~borcea/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70215"/>
            <a:ext cx="9220200" cy="1470025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ＭＳ Ｐゴシック" charset="0"/>
                <a:cs typeface="Times New Roman" charset="0"/>
              </a:rPr>
              <a:t>Distributed Mobile Cloud Computing with Avatars</a:t>
            </a:r>
            <a:endParaRPr lang="en-US" sz="4200" b="1" dirty="0">
              <a:solidFill>
                <a:schemeClr val="accent1">
                  <a:lumMod val="75000"/>
                </a:schemeClr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76600"/>
            <a:ext cx="7860632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>
                <a:latin typeface="Times New Roman"/>
                <a:ea typeface="+mj-ea"/>
                <a:cs typeface="Times New Roman"/>
              </a:rPr>
              <a:t>Cristian </a:t>
            </a:r>
            <a:r>
              <a:rPr lang="en-US" sz="3000" dirty="0">
                <a:latin typeface="Times New Roman"/>
                <a:ea typeface="+mj-ea"/>
                <a:cs typeface="Times New Roman"/>
              </a:rPr>
              <a:t>Borcea 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1447800" y="4282786"/>
            <a:ext cx="6324600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aseline="30000" dirty="0">
                <a:latin typeface="Times New Roman" charset="0"/>
                <a:ea typeface="Times New Roman" charset="0"/>
                <a:cs typeface="Times New Roman" charset="0"/>
              </a:rPr>
              <a:t>Department of Computer Science</a:t>
            </a:r>
          </a:p>
          <a:p>
            <a:pPr algn="ctr"/>
            <a:r>
              <a:rPr lang="en-US" sz="2800" baseline="30000" dirty="0">
                <a:latin typeface="Times New Roman" charset="0"/>
                <a:ea typeface="Times New Roman" charset="0"/>
                <a:cs typeface="Times New Roman" charset="0"/>
              </a:rPr>
              <a:t> New Jersey Institute of Technology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7AC48-4DC6-4CE0-BC36-7B532193212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3940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LostChild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 Programming in </a:t>
            </a:r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Moitree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53865"/>
            <a:ext cx="5105399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Consolas" panose="020B0609020204030204" pitchFamily="49" charset="0"/>
              </a:rPr>
              <a:t>searchForLostChild</a:t>
            </a:r>
            <a:r>
              <a:rPr lang="en-US" sz="1050" dirty="0">
                <a:latin typeface="Consolas" panose="020B0609020204030204" pitchFamily="49" charset="0"/>
              </a:rPr>
              <a:t>(){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MembershipProperties</a:t>
            </a:r>
            <a:r>
              <a:rPr lang="en-US" sz="1050" dirty="0">
                <a:latin typeface="Consolas" panose="020B0609020204030204" pitchFamily="49" charset="0"/>
              </a:rPr>
              <a:t> prop = new </a:t>
            </a:r>
            <a:r>
              <a:rPr lang="en-US" sz="1050" dirty="0" err="1">
                <a:latin typeface="Consolas" panose="020B0609020204030204" pitchFamily="49" charset="0"/>
              </a:rPr>
              <a:t>MembershipProperties</a:t>
            </a:r>
            <a:r>
              <a:rPr lang="en-US" sz="1050" dirty="0">
                <a:latin typeface="Consolas" panose="020B0609020204030204" pitchFamily="49" charset="0"/>
              </a:rPr>
              <a:t>();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prop.setLocationBound</a:t>
            </a:r>
            <a:r>
              <a:rPr lang="en-US" sz="1050" dirty="0">
                <a:latin typeface="Consolas" panose="020B0609020204030204" pitchFamily="49" charset="0"/>
              </a:rPr>
              <a:t>(LOCATION, RADIUS);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prop.setTimeBound</a:t>
            </a:r>
            <a:r>
              <a:rPr lang="en-US" sz="1050" dirty="0">
                <a:latin typeface="Consolas" panose="020B0609020204030204" pitchFamily="49" charset="0"/>
              </a:rPr>
              <a:t>(TIME_FROM,TIME_TO);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Group </a:t>
            </a:r>
            <a:r>
              <a:rPr lang="en-US" sz="1050" dirty="0" err="1">
                <a:latin typeface="Consolas" panose="020B0609020204030204" pitchFamily="49" charset="0"/>
              </a:rPr>
              <a:t>group</a:t>
            </a:r>
            <a:r>
              <a:rPr lang="en-US" sz="1050" dirty="0">
                <a:latin typeface="Consolas" panose="020B0609020204030204" pitchFamily="49" charset="0"/>
              </a:rPr>
              <a:t> =           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Avatar.createGroup</a:t>
            </a:r>
            <a:r>
              <a:rPr lang="en-US" sz="1050" dirty="0">
                <a:latin typeface="Consolas" panose="020B0609020204030204" pitchFamily="49" charset="0"/>
              </a:rPr>
              <a:t>(</a:t>
            </a:r>
            <a:r>
              <a:rPr lang="en-US" sz="1050" dirty="0" err="1">
                <a:latin typeface="Consolas" panose="020B0609020204030204" pitchFamily="49" charset="0"/>
              </a:rPr>
              <a:t>null,prop,false,LIFETIME</a:t>
            </a:r>
            <a:r>
              <a:rPr lang="en-US" sz="105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ReadCallback</a:t>
            </a:r>
            <a:r>
              <a:rPr lang="en-US" sz="1050" dirty="0">
                <a:latin typeface="Consolas" panose="020B0609020204030204" pitchFamily="49" charset="0"/>
              </a:rPr>
              <a:t> callback = new </a:t>
            </a:r>
            <a:r>
              <a:rPr lang="en-US" sz="1050" dirty="0" err="1">
                <a:latin typeface="Consolas" panose="020B0609020204030204" pitchFamily="49" charset="0"/>
              </a:rPr>
              <a:t>ReadCallback</a:t>
            </a:r>
            <a:r>
              <a:rPr lang="en-US" sz="1050" dirty="0">
                <a:latin typeface="Consolas" panose="020B0609020204030204" pitchFamily="49" charset="0"/>
              </a:rPr>
              <a:t>(){	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public void </a:t>
            </a:r>
            <a:r>
              <a:rPr lang="en-US" sz="1050" dirty="0" err="1">
                <a:latin typeface="Consolas" panose="020B0609020204030204" pitchFamily="49" charset="0"/>
              </a:rPr>
              <a:t>scatterGather</a:t>
            </a:r>
            <a:r>
              <a:rPr lang="en-US" sz="1050" dirty="0">
                <a:latin typeface="Consolas" panose="020B0609020204030204" pitchFamily="49" charset="0"/>
              </a:rPr>
              <a:t>(</a:t>
            </a:r>
            <a:r>
              <a:rPr lang="en-US" sz="1050" dirty="0" err="1">
                <a:latin typeface="Consolas" panose="020B0609020204030204" pitchFamily="49" charset="0"/>
              </a:rPr>
              <a:t>ChannelID</a:t>
            </a:r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cid,Message</a:t>
            </a:r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msg</a:t>
            </a:r>
            <a:r>
              <a:rPr lang="en-US" sz="1050" dirty="0">
                <a:latin typeface="Consolas" panose="020B0609020204030204" pitchFamily="49" charset="0"/>
              </a:rPr>
              <a:t>){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  //</a:t>
            </a:r>
            <a:r>
              <a:rPr lang="en-US" sz="1050" dirty="0" err="1">
                <a:latin typeface="Consolas" panose="020B0609020204030204" pitchFamily="49" charset="0"/>
              </a:rPr>
              <a:t>msg</a:t>
            </a:r>
            <a:r>
              <a:rPr lang="en-US" sz="1050" dirty="0">
                <a:latin typeface="Consolas" panose="020B0609020204030204" pitchFamily="49" charset="0"/>
              </a:rPr>
              <a:t> contains results sent by participants     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  //add result to potential trajectories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  //update user with latest trajectories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  if (</a:t>
            </a:r>
            <a:r>
              <a:rPr lang="en-US" sz="1050" dirty="0" err="1">
                <a:latin typeface="Consolas" panose="020B0609020204030204" pitchFamily="49" charset="0"/>
              </a:rPr>
              <a:t>ChildFound</a:t>
            </a:r>
            <a:r>
              <a:rPr lang="en-US" sz="1050" dirty="0">
                <a:latin typeface="Consolas" panose="020B0609020204030204" pitchFamily="49" charset="0"/>
              </a:rPr>
              <a:t>){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    DONE=true;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  }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 }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 ... ... ... //other channel callbacks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}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group.setReadCallback</a:t>
            </a:r>
            <a:r>
              <a:rPr lang="en-US" sz="1050" dirty="0">
                <a:latin typeface="Consolas" panose="020B0609020204030204" pitchFamily="49" charset="0"/>
              </a:rPr>
              <a:t>(callback);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ChannelID</a:t>
            </a:r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cid</a:t>
            </a:r>
            <a:r>
              <a:rPr lang="en-US" sz="1050" dirty="0">
                <a:latin typeface="Consolas" panose="020B0609020204030204" pitchFamily="49" charset="0"/>
              </a:rPr>
              <a:t> = </a:t>
            </a:r>
            <a:r>
              <a:rPr lang="en-US" sz="1050" dirty="0" err="1">
                <a:latin typeface="Consolas" panose="020B0609020204030204" pitchFamily="49" charset="0"/>
              </a:rPr>
              <a:t>generateChannelID</a:t>
            </a:r>
            <a:r>
              <a:rPr lang="en-US" sz="1050" dirty="0">
                <a:latin typeface="Consolas" panose="020B0609020204030204" pitchFamily="49" charset="0"/>
              </a:rPr>
              <a:t>();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group.scatterGather</a:t>
            </a:r>
            <a:r>
              <a:rPr lang="en-US" sz="1050" dirty="0">
                <a:latin typeface="Consolas" panose="020B0609020204030204" pitchFamily="49" charset="0"/>
              </a:rPr>
              <a:t>(</a:t>
            </a:r>
            <a:r>
              <a:rPr lang="en-US" sz="1050" dirty="0" err="1">
                <a:latin typeface="Consolas" panose="020B0609020204030204" pitchFamily="49" charset="0"/>
              </a:rPr>
              <a:t>cid</a:t>
            </a:r>
            <a:r>
              <a:rPr lang="en-US" sz="1050" dirty="0">
                <a:latin typeface="Consolas" panose="020B0609020204030204" pitchFamily="49" charset="0"/>
              </a:rPr>
              <a:t>, </a:t>
            </a:r>
            <a:r>
              <a:rPr lang="en-US" sz="1050" dirty="0" err="1">
                <a:latin typeface="Consolas" panose="020B0609020204030204" pitchFamily="49" charset="0"/>
              </a:rPr>
              <a:t>childImage</a:t>
            </a:r>
            <a:r>
              <a:rPr lang="en-US" sz="1050" dirty="0">
                <a:latin typeface="Consolas" panose="020B0609020204030204" pitchFamily="49" charset="0"/>
              </a:rPr>
              <a:t>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while (!DONE){ //block }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 </a:t>
            </a:r>
            <a:r>
              <a:rPr lang="en-US" sz="1050" dirty="0" err="1">
                <a:latin typeface="Consolas" panose="020B0609020204030204" pitchFamily="49" charset="0"/>
              </a:rPr>
              <a:t>group.deleteGroup</a:t>
            </a:r>
            <a:r>
              <a:rPr lang="en-US" sz="1050" dirty="0">
                <a:latin typeface="Consolas" panose="020B0609020204030204" pitchFamily="49" charset="0"/>
              </a:rPr>
              <a:t>(</a:t>
            </a:r>
            <a:r>
              <a:rPr lang="en-US" sz="1050" dirty="0" err="1">
                <a:latin typeface="Consolas" panose="020B0609020204030204" pitchFamily="49" charset="0"/>
              </a:rPr>
              <a:t>group.credentials</a:t>
            </a:r>
            <a:r>
              <a:rPr lang="en-US" sz="1050" dirty="0">
                <a:latin typeface="Consolas" panose="020B0609020204030204" pitchFamily="49" charset="0"/>
              </a:rPr>
              <a:t>());</a:t>
            </a:r>
          </a:p>
          <a:p>
            <a:r>
              <a:rPr lang="en-US" sz="105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59498" y="1829812"/>
            <a:ext cx="4408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onsolas" panose="020B0609020204030204" pitchFamily="49" charset="0"/>
              </a:rPr>
              <a:t>onCreateGroup</a:t>
            </a:r>
            <a:r>
              <a:rPr lang="en-US" sz="1200" dirty="0">
                <a:latin typeface="Consolas" panose="020B0609020204030204" pitchFamily="49" charset="0"/>
              </a:rPr>
              <a:t>(Group group){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ReadCallback</a:t>
            </a:r>
            <a:r>
              <a:rPr lang="en-US" sz="1200" dirty="0">
                <a:latin typeface="Consolas" panose="020B0609020204030204" pitchFamily="49" charset="0"/>
              </a:rPr>
              <a:t> callback = new </a:t>
            </a:r>
            <a:r>
              <a:rPr lang="en-US" sz="1200" dirty="0" err="1">
                <a:latin typeface="Consolas" panose="020B0609020204030204" pitchFamily="49" charset="0"/>
              </a:rPr>
              <a:t>ReadCallback</a:t>
            </a:r>
            <a:r>
              <a:rPr lang="en-US" sz="1200" dirty="0">
                <a:latin typeface="Consolas" panose="020B0609020204030204" pitchFamily="49" charset="0"/>
              </a:rPr>
              <a:t>(){	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public void </a:t>
            </a:r>
            <a:r>
              <a:rPr lang="en-US" sz="1200" dirty="0" err="1">
                <a:latin typeface="Consolas" panose="020B0609020204030204" pitchFamily="49" charset="0"/>
              </a:rPr>
              <a:t>scatterGather</a:t>
            </a:r>
            <a:r>
              <a:rPr lang="en-US" sz="1200" dirty="0">
                <a:latin typeface="Consolas" panose="020B0609020204030204" pitchFamily="49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</a:rPr>
              <a:t>ChanelID</a:t>
            </a:r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cid</a:t>
            </a:r>
            <a:r>
              <a:rPr lang="en-US" sz="1200" dirty="0">
                <a:latin typeface="Consolas" panose="020B0609020204030204" pitchFamily="49" charset="0"/>
              </a:rPr>
              <a:t>, Message </a:t>
            </a:r>
            <a:r>
              <a:rPr lang="en-US" sz="1200" dirty="0" err="1">
                <a:latin typeface="Consolas" panose="020B0609020204030204" pitchFamily="49" charset="0"/>
              </a:rPr>
              <a:t>msg</a:t>
            </a:r>
            <a:r>
              <a:rPr lang="en-US" sz="1200" dirty="0">
                <a:latin typeface="Consolas" panose="020B0609020204030204" pitchFamily="49" charset="0"/>
              </a:rPr>
              <a:t>){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Image </a:t>
            </a:r>
            <a:r>
              <a:rPr lang="en-US" sz="1200" dirty="0" err="1">
                <a:latin typeface="Consolas" panose="020B0609020204030204" pitchFamily="49" charset="0"/>
              </a:rPr>
              <a:t>image</a:t>
            </a:r>
            <a:r>
              <a:rPr lang="en-US" sz="1200" dirty="0">
                <a:latin typeface="Consolas" panose="020B0609020204030204" pitchFamily="49" charset="0"/>
              </a:rPr>
              <a:t> = </a:t>
            </a:r>
            <a:r>
              <a:rPr lang="en-US" sz="1200" dirty="0" err="1">
                <a:latin typeface="Consolas" panose="020B0609020204030204" pitchFamily="49" charset="0"/>
              </a:rPr>
              <a:t>msg.getData</a:t>
            </a:r>
            <a:r>
              <a:rPr lang="en-US" sz="1200" dirty="0">
                <a:latin typeface="Consolas" panose="020B0609020204030204" pitchFamily="49" charset="0"/>
              </a:rPr>
              <a:t>();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//run face recognition with image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//if child image is recognized, set the location and time associated with the matching photo in result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</a:t>
            </a:r>
            <a:r>
              <a:rPr lang="en-US" sz="1200" dirty="0" err="1">
                <a:latin typeface="Consolas" panose="020B0609020204030204" pitchFamily="49" charset="0"/>
              </a:rPr>
              <a:t>group.scatterGather</a:t>
            </a:r>
            <a:r>
              <a:rPr lang="en-US" sz="1200" dirty="0">
                <a:latin typeface="Consolas" panose="020B0609020204030204" pitchFamily="49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</a:rPr>
              <a:t>cid</a:t>
            </a:r>
            <a:r>
              <a:rPr lang="en-US" sz="1200" dirty="0">
                <a:latin typeface="Consolas" panose="020B0609020204030204" pitchFamily="49" charset="0"/>
              </a:rPr>
              <a:t>, result);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}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... ... ... //other channel callbacks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};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group.setReadCallback</a:t>
            </a:r>
            <a:r>
              <a:rPr lang="en-US" sz="1200" dirty="0">
                <a:latin typeface="Consolas" panose="020B0609020204030204" pitchFamily="49" charset="0"/>
              </a:rPr>
              <a:t>(callback);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119" y="1154668"/>
            <a:ext cx="336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Initiator (Parent of the lost child)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1776" y="1152986"/>
            <a:ext cx="246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Participant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1935604"/>
            <a:ext cx="4282642" cy="5027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7098" y="1524000"/>
            <a:ext cx="4484502" cy="50279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Set dynamic group membership properties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201" y="2483995"/>
            <a:ext cx="4282642" cy="26938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81400" y="1981200"/>
            <a:ext cx="5536438" cy="44160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Call </a:t>
            </a:r>
            <a:r>
              <a:rPr lang="en-US" dirty="0" err="1"/>
              <a:t>createGroup</a:t>
            </a:r>
            <a:r>
              <a:rPr lang="en-US" dirty="0"/>
              <a:t> with the membership properties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24400" y="1752600"/>
            <a:ext cx="4178481" cy="5027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1000" y="1585493"/>
            <a:ext cx="4170857" cy="50279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</a:t>
            </a:r>
            <a:r>
              <a:rPr lang="en-US" dirty="0" err="1"/>
              <a:t>OnCreateGroup</a:t>
            </a:r>
            <a:r>
              <a:rPr lang="en-US" dirty="0"/>
              <a:t> is called by middleware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" y="2789805"/>
            <a:ext cx="4282642" cy="18738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413493" y="3275996"/>
            <a:ext cx="4212386" cy="31923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Set channel callbacks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8704" y="4800601"/>
            <a:ext cx="4280138" cy="2286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95800" y="4728368"/>
            <a:ext cx="2859413" cy="3770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5. Send child image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59497" y="2406785"/>
            <a:ext cx="4351988" cy="163044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1981200"/>
            <a:ext cx="5659752" cy="388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6. Receive image, run recognition and send back result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14926" y="3419227"/>
            <a:ext cx="4484502" cy="37467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7. Receive and process recognition 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895600"/>
            <a:ext cx="3991970" cy="127947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970561" y="1119646"/>
            <a:ext cx="4987439" cy="36613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6" y="76200"/>
            <a:ext cx="7886700" cy="765659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+mn-lt"/>
              </a:rPr>
              <a:t>Moitree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Architecture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AC09-EA66-4417-A1E2-55252E9153CD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76890" y="4071878"/>
            <a:ext cx="461710" cy="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52400" y="1447801"/>
            <a:ext cx="3681412" cy="2976390"/>
            <a:chOff x="1133475" y="2413287"/>
            <a:chExt cx="3841930" cy="2930767"/>
          </a:xfrm>
        </p:grpSpPr>
        <p:sp>
          <p:nvSpPr>
            <p:cNvPr id="8" name="Rounded Rectangle 7"/>
            <p:cNvSpPr/>
            <p:nvPr/>
          </p:nvSpPr>
          <p:spPr>
            <a:xfrm>
              <a:off x="1133475" y="2858792"/>
              <a:ext cx="1699372" cy="2485262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275369" y="4474863"/>
              <a:ext cx="1415583" cy="76078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Moitree</a:t>
              </a:r>
              <a:r>
                <a:rPr lang="en-US" sz="1600" b="1" dirty="0">
                  <a:solidFill>
                    <a:schemeClr val="tx1"/>
                  </a:solidFill>
                </a:rPr>
                <a:t> Mobile Middleware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4125719" y="3390233"/>
              <a:ext cx="10918" cy="40386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1983160" y="3390233"/>
              <a:ext cx="9525" cy="404916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27" idx="0"/>
            </p:cNvCxnSpPr>
            <p:nvPr/>
          </p:nvCxnSpPr>
          <p:spPr>
            <a:xfrm flipH="1">
              <a:off x="4116195" y="4177354"/>
              <a:ext cx="19049" cy="2902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2" idx="0"/>
            </p:cNvCxnSpPr>
            <p:nvPr/>
          </p:nvCxnSpPr>
          <p:spPr>
            <a:xfrm flipH="1">
              <a:off x="1983161" y="4159384"/>
              <a:ext cx="9524" cy="315479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2" idx="3"/>
            </p:cNvCxnSpPr>
            <p:nvPr/>
          </p:nvCxnSpPr>
          <p:spPr>
            <a:xfrm>
              <a:off x="2690952" y="4855256"/>
              <a:ext cx="721868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590925" y="2413287"/>
              <a:ext cx="1009649" cy="33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Avatar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812" y="2439279"/>
              <a:ext cx="862013" cy="33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Mobile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276033" y="2849952"/>
              <a:ext cx="1699372" cy="2485262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408403" y="4467581"/>
              <a:ext cx="1415583" cy="76078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Moitree</a:t>
              </a:r>
              <a:r>
                <a:rPr lang="en-US" sz="1600" b="1" dirty="0">
                  <a:solidFill>
                    <a:schemeClr val="tx1"/>
                  </a:solidFill>
                </a:rPr>
                <a:t> Avatar Middleware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352550" y="3000375"/>
              <a:ext cx="3438525" cy="39219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Mobile Distributed Applications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362074" y="3776099"/>
              <a:ext cx="3448051" cy="38328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Moitree</a:t>
              </a:r>
              <a:r>
                <a:rPr lang="en-US" sz="1600" b="1" dirty="0">
                  <a:solidFill>
                    <a:schemeClr val="tx1"/>
                  </a:solidFill>
                </a:rPr>
                <a:t> API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81588" y="1476376"/>
            <a:ext cx="3681412" cy="2976390"/>
            <a:chOff x="1133475" y="2413287"/>
            <a:chExt cx="3841930" cy="2930767"/>
          </a:xfrm>
        </p:grpSpPr>
        <p:sp>
          <p:nvSpPr>
            <p:cNvPr id="40" name="Rounded Rectangle 39"/>
            <p:cNvSpPr/>
            <p:nvPr/>
          </p:nvSpPr>
          <p:spPr>
            <a:xfrm>
              <a:off x="1133475" y="2858792"/>
              <a:ext cx="1699372" cy="2485262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275369" y="4474863"/>
              <a:ext cx="1415583" cy="76078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Moitree</a:t>
              </a:r>
              <a:r>
                <a:rPr lang="en-US" sz="1600" b="1" dirty="0">
                  <a:solidFill>
                    <a:schemeClr val="tx1"/>
                  </a:solidFill>
                </a:rPr>
                <a:t> Avatar Middleware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4125719" y="3390233"/>
              <a:ext cx="10918" cy="40386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1983160" y="3390233"/>
              <a:ext cx="9525" cy="404916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50" idx="0"/>
            </p:cNvCxnSpPr>
            <p:nvPr/>
          </p:nvCxnSpPr>
          <p:spPr>
            <a:xfrm flipH="1">
              <a:off x="4116195" y="4177354"/>
              <a:ext cx="19049" cy="2902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41" idx="0"/>
            </p:cNvCxnSpPr>
            <p:nvPr/>
          </p:nvCxnSpPr>
          <p:spPr>
            <a:xfrm flipH="1">
              <a:off x="1983161" y="4159384"/>
              <a:ext cx="9524" cy="315479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41" idx="3"/>
            </p:cNvCxnSpPr>
            <p:nvPr/>
          </p:nvCxnSpPr>
          <p:spPr>
            <a:xfrm>
              <a:off x="2690952" y="4855256"/>
              <a:ext cx="721868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817485" y="2413287"/>
              <a:ext cx="919352" cy="33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Mobile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47812" y="2439279"/>
              <a:ext cx="862013" cy="33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Avatar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76033" y="2849952"/>
              <a:ext cx="1699372" cy="2485262"/>
            </a:xfrm>
            <a:prstGeom prst="roundRect">
              <a:avLst/>
            </a:prstGeom>
            <a:noFill/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3408403" y="4467581"/>
              <a:ext cx="1415583" cy="760786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Moitree</a:t>
              </a:r>
              <a:r>
                <a:rPr lang="en-US" sz="1600" b="1" dirty="0">
                  <a:solidFill>
                    <a:schemeClr val="tx1"/>
                  </a:solidFill>
                </a:rPr>
                <a:t> Mobile Middleware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352550" y="3000375"/>
              <a:ext cx="3438525" cy="39219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Mobile Distributed Applications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362074" y="3776099"/>
              <a:ext cx="3448051" cy="38328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err="1">
                  <a:solidFill>
                    <a:schemeClr val="tx1"/>
                  </a:solidFill>
                </a:rPr>
                <a:t>Moitree</a:t>
              </a:r>
              <a:r>
                <a:rPr lang="en-US" sz="1600" b="1" dirty="0">
                  <a:solidFill>
                    <a:schemeClr val="tx1"/>
                  </a:solidFill>
                </a:rPr>
                <a:t> API</a:t>
              </a: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045537" y="2541200"/>
            <a:ext cx="873703" cy="1876361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876800" y="4071878"/>
            <a:ext cx="41471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023094" y="4772215"/>
            <a:ext cx="144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Cloud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3062055"/>
            <a:ext cx="140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Moitree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Group </a:t>
            </a:r>
          </a:p>
          <a:p>
            <a:pPr algn="ctr"/>
            <a:r>
              <a:rPr lang="en-US" sz="1400" b="1" dirty="0" smtClean="0"/>
              <a:t>Related  </a:t>
            </a:r>
            <a:r>
              <a:rPr lang="en-US" sz="1400" b="1" dirty="0"/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51901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86700" cy="7814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n-lt"/>
              </a:rPr>
              <a:t>Middleware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6841-FA5E-4C7C-BA7A-265889F510F0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6982909" cy="487786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086661" y="480462"/>
            <a:ext cx="3866339" cy="1576938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Synchronizes user generated content between mobile and avatar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486137" y="457200"/>
            <a:ext cx="3381263" cy="1576938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Processes events and messages generated by apps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562600" y="2743200"/>
            <a:ext cx="3126938" cy="1576938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Provides dynamic group management and group communication support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81200" y="2186246"/>
            <a:ext cx="2378961" cy="861754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Individual private avatar storage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752601" y="3765079"/>
            <a:ext cx="3093970" cy="654521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Shared storage for avatars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581401" y="3352800"/>
            <a:ext cx="2913380" cy="932859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Enables context-aware group membership</a:t>
            </a:r>
          </a:p>
        </p:txBody>
      </p:sp>
    </p:spTree>
    <p:extLst>
      <p:ext uri="{BB962C8B-B14F-4D97-AF65-F5344CB8AC3E}">
        <p14:creationId xmlns:p14="http://schemas.microsoft.com/office/powerpoint/2010/main" val="183275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65761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n-lt"/>
              </a:rPr>
              <a:t>Prototype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16" y="838200"/>
            <a:ext cx="8851769" cy="464185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Android</a:t>
            </a:r>
            <a:r>
              <a:rPr lang="en-US" sz="2400" dirty="0">
                <a:latin typeface="Calibri" panose="020F0502020204030204" pitchFamily="34" charset="0"/>
              </a:rPr>
              <a:t>-based </a:t>
            </a:r>
            <a:r>
              <a:rPr lang="en-US" sz="2400" dirty="0" smtClean="0">
                <a:latin typeface="Calibri" panose="020F0502020204030204" pitchFamily="34" charset="0"/>
              </a:rPr>
              <a:t>implementation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Nexus 5 and Nexus 6 mobile devices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Built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Openstack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-</a:t>
            </a:r>
            <a:r>
              <a:rPr lang="en-US" sz="2400" dirty="0" smtClean="0">
                <a:latin typeface="Calibri" panose="020F0502020204030204" pitchFamily="34" charset="0"/>
              </a:rPr>
              <a:t>based </a:t>
            </a:r>
            <a:r>
              <a:rPr lang="en-US" sz="2400" dirty="0">
                <a:latin typeface="Calibri" panose="020F0502020204030204" pitchFamily="34" charset="0"/>
              </a:rPr>
              <a:t>cloud </a:t>
            </a:r>
            <a:r>
              <a:rPr lang="en-US" sz="2400" dirty="0" smtClean="0">
                <a:latin typeface="Calibri" panose="020F0502020204030204" pitchFamily="34" charset="0"/>
              </a:rPr>
              <a:t>to </a:t>
            </a:r>
            <a:r>
              <a:rPr lang="en-US" sz="2400" dirty="0">
                <a:latin typeface="Calibri" panose="020F0502020204030204" pitchFamily="34" charset="0"/>
              </a:rPr>
              <a:t>host </a:t>
            </a:r>
            <a:r>
              <a:rPr lang="en-US" sz="2400" dirty="0" smtClean="0">
                <a:latin typeface="Calibri" panose="020F0502020204030204" pitchFamily="34" charset="0"/>
              </a:rPr>
              <a:t>avatar </a:t>
            </a:r>
            <a:r>
              <a:rPr lang="en-US" sz="2400" dirty="0">
                <a:latin typeface="Calibri" panose="020F0502020204030204" pitchFamily="34" charset="0"/>
              </a:rPr>
              <a:t>VMs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latin typeface="Calibri" panose="020F0502020204030204" pitchFamily="34" charset="0"/>
              </a:rPr>
              <a:t>Each avatar is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Android-x86</a:t>
            </a:r>
            <a:r>
              <a:rPr lang="en-US" sz="2000" dirty="0">
                <a:latin typeface="Calibri" panose="020F0502020204030204" pitchFamily="34" charset="0"/>
              </a:rPr>
              <a:t> VM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</a:rPr>
              <a:t>Implemented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LostChild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and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FaceDate</a:t>
            </a:r>
            <a:r>
              <a:rPr lang="en-US" sz="2400" dirty="0" smtClean="0">
                <a:latin typeface="Calibri" panose="020F0502020204030204" pitchFamily="34" charset="0"/>
              </a:rPr>
              <a:t> apps</a:t>
            </a:r>
            <a:endParaRPr lang="en-US" sz="2400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Face detection and face recognition </a:t>
            </a:r>
            <a:r>
              <a:rPr lang="en-US" sz="2000" dirty="0" smtClean="0">
                <a:latin typeface="Calibri" panose="020F0502020204030204" pitchFamily="34" charset="0"/>
              </a:rPr>
              <a:t>implemented </a:t>
            </a:r>
            <a:r>
              <a:rPr lang="en-US" sz="2000" dirty="0">
                <a:latin typeface="Calibri" panose="020F0502020204030204" pitchFamily="34" charset="0"/>
              </a:rPr>
              <a:t>using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</a:rPr>
              <a:t>OpenCV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2.4.10</a:t>
            </a: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Number of lines of code reduced significantly </a:t>
            </a:r>
            <a:r>
              <a:rPr lang="en-US" sz="2000" dirty="0" smtClean="0">
                <a:latin typeface="Calibri" panose="020F0502020204030204" pitchFamily="34" charset="0"/>
              </a:rPr>
              <a:t>when using </a:t>
            </a:r>
            <a:r>
              <a:rPr lang="en-US" sz="2000" dirty="0" err="1" smtClean="0">
                <a:latin typeface="Calibri" panose="020F0502020204030204" pitchFamily="34" charset="0"/>
              </a:rPr>
              <a:t>Moitree</a:t>
            </a:r>
            <a:r>
              <a:rPr lang="en-US" sz="2000" dirty="0" smtClean="0">
                <a:latin typeface="Calibri" panose="020F0502020204030204" pitchFamily="34" charset="0"/>
              </a:rPr>
              <a:t> vs. native Android implementation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6841-FA5E-4C7C-BA7A-265889F510F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74295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+mn-lt"/>
              </a:rPr>
              <a:t>FaceDate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Overview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1054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30000"/>
              </a:lnSpc>
            </a:pPr>
            <a:r>
              <a:rPr lang="en-US" sz="2600" dirty="0">
                <a:cs typeface="Times New Roman" panose="02020603050405020304" pitchFamily="18" charset="0"/>
              </a:rPr>
              <a:t>Enables a user to </a:t>
            </a: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match nearby users </a:t>
            </a:r>
            <a:r>
              <a:rPr lang="en-US" sz="2600" dirty="0">
                <a:cs typeface="Times New Roman" panose="02020603050405020304" pitchFamily="18" charset="0"/>
              </a:rPr>
              <a:t>based on their </a:t>
            </a:r>
            <a:r>
              <a:rPr lang="en-US" sz="2600" dirty="0" smtClean="0">
                <a:cs typeface="Times New Roman" panose="02020603050405020304" pitchFamily="18" charset="0"/>
              </a:rPr>
              <a:t>looks</a:t>
            </a:r>
          </a:p>
          <a:p>
            <a:pPr algn="just">
              <a:lnSpc>
                <a:spcPct val="130000"/>
              </a:lnSpc>
            </a:pPr>
            <a:r>
              <a:rPr lang="en-US" sz="2600" dirty="0" smtClean="0">
                <a:cs typeface="Times New Roman" panose="02020603050405020304" pitchFamily="18" charset="0"/>
              </a:rPr>
              <a:t>Matching </a:t>
            </a:r>
            <a:r>
              <a:rPr lang="en-US" sz="2600" dirty="0">
                <a:cs typeface="Times New Roman" panose="02020603050405020304" pitchFamily="18" charset="0"/>
              </a:rPr>
              <a:t>is done in </a:t>
            </a: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real-time</a:t>
            </a:r>
            <a:r>
              <a:rPr lang="en-US" sz="2600" dirty="0">
                <a:cs typeface="Times New Roman" panose="02020603050405020304" pitchFamily="18" charset="0"/>
              </a:rPr>
              <a:t> and it has to be </a:t>
            </a: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mutual</a:t>
            </a:r>
          </a:p>
          <a:p>
            <a:pPr algn="just">
              <a:lnSpc>
                <a:spcPct val="130000"/>
              </a:lnSpc>
            </a:pP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Face recognition algorithm </a:t>
            </a:r>
            <a:r>
              <a:rPr lang="en-US" sz="2600" dirty="0" smtClean="0">
                <a:ea typeface="Yu Gothic UI Light" panose="020B0300000000000000" pitchFamily="34" charset="-128"/>
                <a:cs typeface="Times New Roman" panose="02020603050405020304" pitchFamily="18" charset="0"/>
              </a:rPr>
              <a:t>finds</a:t>
            </a:r>
            <a:r>
              <a:rPr lang="en-US" sz="2600" dirty="0" smtClean="0">
                <a:solidFill>
                  <a:srgbClr val="C00000"/>
                </a:solidFill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ea typeface="Yu Gothic UI Light" panose="020B0300000000000000" pitchFamily="34" charset="-128"/>
                <a:cs typeface="Times New Roman" panose="02020603050405020304" pitchFamily="18" charset="0"/>
              </a:rPr>
              <a:t>similarity </a:t>
            </a:r>
            <a:r>
              <a:rPr lang="en-US" sz="2600" dirty="0">
                <a:ea typeface="Yu Gothic UI Light" panose="020B0300000000000000" pitchFamily="34" charset="-128"/>
                <a:cs typeface="Times New Roman" panose="02020603050405020304" pitchFamily="18" charset="0"/>
              </a:rPr>
              <a:t>between photos of persons that the user likes and </a:t>
            </a:r>
            <a:r>
              <a:rPr lang="en-US" sz="2600" dirty="0" smtClean="0">
                <a:ea typeface="Yu Gothic UI Light" panose="020B0300000000000000" pitchFamily="34" charset="-128"/>
                <a:cs typeface="Times New Roman" panose="02020603050405020304" pitchFamily="18" charset="0"/>
              </a:rPr>
              <a:t>profile pictures </a:t>
            </a:r>
            <a:r>
              <a:rPr lang="en-US" sz="2600" dirty="0">
                <a:ea typeface="Yu Gothic UI Light" panose="020B0300000000000000" pitchFamily="34" charset="-128"/>
                <a:cs typeface="Times New Roman" panose="02020603050405020304" pitchFamily="18" charset="0"/>
              </a:rPr>
              <a:t>of </a:t>
            </a:r>
            <a:r>
              <a:rPr lang="en-US" sz="2600" dirty="0" smtClean="0">
                <a:ea typeface="Yu Gothic UI Light" panose="020B0300000000000000" pitchFamily="34" charset="-128"/>
                <a:cs typeface="Times New Roman" panose="02020603050405020304" pitchFamily="18" charset="0"/>
              </a:rPr>
              <a:t>nearby users</a:t>
            </a:r>
          </a:p>
          <a:p>
            <a:pPr algn="just">
              <a:lnSpc>
                <a:spcPct val="130000"/>
              </a:lnSpc>
            </a:pPr>
            <a:r>
              <a:rPr lang="en-US" sz="2600" dirty="0">
                <a:ea typeface="Yu Gothic UI Light" panose="020B0300000000000000" pitchFamily="34" charset="-128"/>
                <a:cs typeface="Times New Roman" panose="02020603050405020304" pitchFamily="18" charset="0"/>
              </a:rPr>
              <a:t>Profile pictures are displayed to users only when there is a </a:t>
            </a:r>
            <a:r>
              <a:rPr lang="en-US" sz="2600" dirty="0" smtClean="0">
                <a:ea typeface="Yu Gothic UI Light" panose="020B0300000000000000" pitchFamily="34" charset="-128"/>
                <a:cs typeface="Times New Roman" panose="02020603050405020304" pitchFamily="18" charset="0"/>
              </a:rPr>
              <a:t>match to protect </a:t>
            </a: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user privacy</a:t>
            </a:r>
          </a:p>
          <a:p>
            <a:pPr algn="just">
              <a:lnSpc>
                <a:spcPct val="130000"/>
              </a:lnSpc>
            </a:pPr>
            <a:r>
              <a:rPr lang="en-US" sz="2600" dirty="0" smtClean="0">
                <a:ea typeface="Yu Gothic UI Light" panose="020B0300000000000000" pitchFamily="34" charset="-128"/>
                <a:cs typeface="Times New Roman" panose="02020603050405020304" pitchFamily="18" charset="0"/>
              </a:rPr>
              <a:t>Implemented and evaluated with </a:t>
            </a:r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</a:rPr>
              <a:t>Android</a:t>
            </a:r>
            <a:r>
              <a:rPr lang="en-US" sz="2600" dirty="0" smtClean="0">
                <a:ea typeface="Yu Gothic UI Light" panose="020B0300000000000000" pitchFamily="34" charset="-128"/>
                <a:cs typeface="Times New Roman" panose="02020603050405020304" pitchFamily="18" charset="0"/>
              </a:rPr>
              <a:t>-based devices and Android x86 VMs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cs typeface="Times New Roman" panose="02020603050405020304" pitchFamily="18" charset="0"/>
              </a:rPr>
              <a:t>R</a:t>
            </a:r>
            <a:r>
              <a:rPr lang="en-US" sz="2600" dirty="0" smtClean="0">
                <a:cs typeface="Times New Roman" panose="02020603050405020304" pitchFamily="18" charset="0"/>
              </a:rPr>
              <a:t>esults </a:t>
            </a:r>
            <a:r>
              <a:rPr lang="en-US" sz="2600" dirty="0">
                <a:cs typeface="Times New Roman" panose="02020603050405020304" pitchFamily="18" charset="0"/>
              </a:rPr>
              <a:t>demonstrate that </a:t>
            </a:r>
            <a:r>
              <a:rPr lang="en-US" sz="2600" dirty="0" err="1">
                <a:cs typeface="Times New Roman" panose="02020603050405020304" pitchFamily="18" charset="0"/>
              </a:rPr>
              <a:t>FaceDate</a:t>
            </a:r>
            <a:r>
              <a:rPr lang="en-US" sz="2600" dirty="0">
                <a:cs typeface="Times New Roman" panose="02020603050405020304" pitchFamily="18" charset="0"/>
              </a:rPr>
              <a:t> is practical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</a:rPr>
              <a:t>Good end-to-end latency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solidFill>
                  <a:srgbClr val="0070C0"/>
                </a:solidFill>
                <a:latin typeface="Calibri" panose="020F0502020204030204" pitchFamily="34" charset="0"/>
              </a:rPr>
              <a:t>Good scalability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111875"/>
            <a:ext cx="2057400" cy="365125"/>
          </a:xfrm>
        </p:spPr>
        <p:txBody>
          <a:bodyPr/>
          <a:lstStyle/>
          <a:p>
            <a:fld id="{7DAC5CAC-FDAA-49ED-8953-BD2EC53DF61F}" type="slidenum">
              <a:rPr lang="en-US" sz="1400" b="1" smtClean="0">
                <a:solidFill>
                  <a:schemeClr val="tx1"/>
                </a:solidFill>
                <a:ea typeface="Yu Gothic UI Light" panose="020B0300000000000000" pitchFamily="34" charset="-128"/>
              </a:rPr>
              <a:t>14</a:t>
            </a:fld>
            <a:endParaRPr lang="en-US" sz="1400" b="1">
              <a:solidFill>
                <a:schemeClr val="tx1"/>
              </a:solidFill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20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06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+mn-lt"/>
              </a:rPr>
              <a:t>FaceDate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Movie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Looking for Love in Mobile Places - NJ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275" y="1066800"/>
            <a:ext cx="8805863" cy="4953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096000"/>
            <a:ext cx="2057400" cy="365125"/>
          </a:xfrm>
        </p:spPr>
        <p:txBody>
          <a:bodyPr/>
          <a:lstStyle/>
          <a:p>
            <a:fld id="{AC62B068-3F1F-45CF-A022-C6A838D78342}" type="slidenum">
              <a:rPr lang="en-US" sz="1400" b="1" smtClean="0">
                <a:solidFill>
                  <a:schemeClr val="tx1"/>
                </a:solidFill>
              </a:rPr>
              <a:pPr/>
              <a:t>15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613" y="76200"/>
            <a:ext cx="7886700" cy="97048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n-lt"/>
              </a:rPr>
              <a:t>End-to-end Response Time and Power Consumption for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LostChild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6841-FA5E-4C7C-BA7A-265889F510F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0" y="1524000"/>
            <a:ext cx="3521265" cy="2393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4027253"/>
            <a:ext cx="89154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</a:rPr>
              <a:t>Moitree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improve </a:t>
            </a:r>
            <a:r>
              <a:rPr lang="en-US" sz="2000" dirty="0">
                <a:latin typeface="Calibri" panose="020F0502020204030204" pitchFamily="34" charset="0"/>
              </a:rPr>
              <a:t>latency </a:t>
            </a:r>
            <a:r>
              <a:rPr lang="en-US" sz="2000" dirty="0" smtClean="0">
                <a:latin typeface="Calibri" panose="020F0502020204030204" pitchFamily="34" charset="0"/>
              </a:rPr>
              <a:t>by up to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3 times </a:t>
            </a:r>
            <a:r>
              <a:rPr lang="en-US" sz="2000" dirty="0">
                <a:latin typeface="Calibri" panose="020F0502020204030204" pitchFamily="34" charset="0"/>
              </a:rPr>
              <a:t>compared to mobile only solution for this experiment </a:t>
            </a:r>
          </a:p>
          <a:p>
            <a:pPr marL="214313" indent="-21431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Avatar-based implementation of </a:t>
            </a:r>
            <a:r>
              <a:rPr lang="en-US" sz="2000" dirty="0" err="1">
                <a:latin typeface="Calibri" panose="020F0502020204030204" pitchFamily="34" charset="0"/>
              </a:rPr>
              <a:t>LostChild</a:t>
            </a:r>
            <a:r>
              <a:rPr lang="en-US" sz="2000" dirty="0">
                <a:latin typeface="Calibri" panose="020F0502020204030204" pitchFamily="34" charset="0"/>
              </a:rPr>
              <a:t> reduces power consumption by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25 times</a:t>
            </a:r>
            <a:r>
              <a:rPr lang="en-US" sz="2000" dirty="0">
                <a:latin typeface="Calibri" panose="020F0502020204030204" pitchFamily="34" charset="0"/>
              </a:rPr>
              <a:t> compared with mobile-only solution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8558986"/>
              </p:ext>
            </p:extLst>
          </p:nvPr>
        </p:nvGraphicFramePr>
        <p:xfrm>
          <a:off x="4289406" y="1125418"/>
          <a:ext cx="3777916" cy="2823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87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0632" y="2416175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Times New Roman" charset="0"/>
                <a:ea typeface="ＭＳ Ｐゴシック" charset="0"/>
                <a:cs typeface="Times New Roman" charset="0"/>
              </a:rPr>
              <a:t>Sentio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: Distributed Sensor Virtualization for Mobile-Cloud Apps</a:t>
            </a:r>
            <a:endParaRPr lang="en-US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10668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Goal: Mobile </a:t>
            </a:r>
            <a:r>
              <a:rPr lang="en-US" dirty="0">
                <a:latin typeface="+mn-lt"/>
              </a:rPr>
              <a:t>A</a:t>
            </a:r>
            <a:r>
              <a:rPr lang="en-US" dirty="0" smtClean="0">
                <a:latin typeface="+mn-lt"/>
              </a:rPr>
              <a:t>pps Access Distributed Sensors Seamlessly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2" y="2743200"/>
            <a:ext cx="9112898" cy="3276600"/>
          </a:xfrm>
        </p:spPr>
        <p:txBody>
          <a:bodyPr>
            <a:normAutofit/>
          </a:bodyPr>
          <a:lstStyle/>
          <a:p>
            <a:r>
              <a:rPr lang="en-US" sz="2400" dirty="0"/>
              <a:t>Mobile apps running on a device may need to 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A</a:t>
            </a:r>
            <a:r>
              <a:rPr lang="en-US" sz="2000" dirty="0" smtClean="0">
                <a:solidFill>
                  <a:srgbClr val="0070C0"/>
                </a:solidFill>
              </a:rPr>
              <a:t>ccess </a:t>
            </a:r>
            <a:r>
              <a:rPr lang="en-US" sz="2000" dirty="0">
                <a:solidFill>
                  <a:srgbClr val="0070C0"/>
                </a:solidFill>
              </a:rPr>
              <a:t>sensors </a:t>
            </a:r>
            <a:r>
              <a:rPr lang="en-US" sz="2000" dirty="0" smtClean="0">
                <a:solidFill>
                  <a:srgbClr val="0070C0"/>
                </a:solidFill>
              </a:rPr>
              <a:t>on </a:t>
            </a:r>
            <a:r>
              <a:rPr lang="en-US" sz="2000" dirty="0">
                <a:solidFill>
                  <a:srgbClr val="0070C0"/>
                </a:solidFill>
              </a:rPr>
              <a:t>other devices in </a:t>
            </a:r>
            <a:r>
              <a:rPr lang="en-US" sz="2000" dirty="0" smtClean="0">
                <a:solidFill>
                  <a:srgbClr val="0070C0"/>
                </a:solidFill>
              </a:rPr>
              <a:t>real-time (e.g., mobile health, mobile gaming)</a:t>
            </a:r>
          </a:p>
          <a:p>
            <a:pPr lvl="2"/>
            <a:r>
              <a:rPr lang="en-US" sz="2000" dirty="0" smtClean="0"/>
              <a:t>Sensor fusion</a:t>
            </a:r>
          </a:p>
          <a:p>
            <a:pPr lvl="2"/>
            <a:r>
              <a:rPr lang="en-US" sz="2000" dirty="0" smtClean="0"/>
              <a:t>Cross-validation of </a:t>
            </a:r>
            <a:r>
              <a:rPr lang="en-US" sz="2000" dirty="0"/>
              <a:t>data</a:t>
            </a:r>
          </a:p>
          <a:p>
            <a:pPr lvl="2"/>
            <a:r>
              <a:rPr lang="en-US" sz="2000" dirty="0" smtClean="0"/>
              <a:t>Choosing “best</a:t>
            </a:r>
            <a:r>
              <a:rPr lang="en-US" sz="2000" dirty="0"/>
              <a:t>” sensor </a:t>
            </a:r>
            <a:r>
              <a:rPr lang="en-US" sz="2000" dirty="0" smtClean="0"/>
              <a:t>when several sensors of same type are available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Access </a:t>
            </a:r>
            <a:r>
              <a:rPr lang="en-US" sz="2000" dirty="0">
                <a:solidFill>
                  <a:srgbClr val="0070C0"/>
                </a:solidFill>
              </a:rPr>
              <a:t>sensors from cloud </a:t>
            </a:r>
            <a:r>
              <a:rPr lang="en-US" sz="2000" dirty="0" smtClean="0">
                <a:solidFill>
                  <a:srgbClr val="0070C0"/>
                </a:solidFill>
              </a:rPr>
              <a:t>when app components are offloaded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Existing mobile sensing frameworks do not provide these features</a:t>
            </a:r>
          </a:p>
          <a:p>
            <a:pPr lvl="1"/>
            <a:r>
              <a:rPr lang="en-US" sz="2000" dirty="0" smtClean="0"/>
              <a:t>Difficult for apps to leverage the collective power of sensors on other devices</a:t>
            </a:r>
          </a:p>
          <a:p>
            <a:pPr lvl="1"/>
            <a:r>
              <a:rPr lang="en-US" sz="2000" dirty="0" smtClean="0"/>
              <a:t>Limited benefits from offloading context-aware apps that need sensor access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69437"/>
            <a:ext cx="1996751" cy="149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4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0600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Sentio</a:t>
            </a:r>
            <a:r>
              <a:rPr lang="en-US" dirty="0" smtClean="0">
                <a:latin typeface="+mn-lt"/>
              </a:rPr>
              <a:t>: High-Level View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067800" cy="1609458"/>
          </a:xfrm>
        </p:spPr>
        <p:txBody>
          <a:bodyPr>
            <a:noAutofit/>
          </a:bodyPr>
          <a:lstStyle/>
          <a:p>
            <a:r>
              <a:rPr lang="en-US" sz="2000" dirty="0" smtClean="0"/>
              <a:t>Distributed middleware that </a:t>
            </a:r>
            <a:r>
              <a:rPr lang="en-US" sz="2000" dirty="0"/>
              <a:t>p</a:t>
            </a:r>
            <a:r>
              <a:rPr lang="en-US" sz="2000" dirty="0" smtClean="0"/>
              <a:t>resents mobile apps with a </a:t>
            </a:r>
            <a:r>
              <a:rPr lang="en-US" sz="2000" dirty="0"/>
              <a:t>p</a:t>
            </a:r>
            <a:r>
              <a:rPr lang="en-US" sz="2000" dirty="0" smtClean="0"/>
              <a:t>ersonal </a:t>
            </a:r>
            <a:r>
              <a:rPr lang="en-US" sz="2000" dirty="0"/>
              <a:t>v</a:t>
            </a:r>
            <a:r>
              <a:rPr lang="en-US" sz="2000" dirty="0" smtClean="0"/>
              <a:t>irtual </a:t>
            </a:r>
            <a:r>
              <a:rPr lang="en-US" sz="2000" dirty="0"/>
              <a:t>s</a:t>
            </a:r>
            <a:r>
              <a:rPr lang="en-US" sz="2000" dirty="0" smtClean="0"/>
              <a:t>ensor system (PVSS)</a:t>
            </a:r>
            <a:endParaRPr lang="en-US" sz="2000" dirty="0"/>
          </a:p>
          <a:p>
            <a:r>
              <a:rPr lang="en-US" sz="2000" dirty="0" smtClean="0"/>
              <a:t>PVSS comprises </a:t>
            </a:r>
            <a:r>
              <a:rPr lang="en-US" sz="2000" dirty="0"/>
              <a:t>of all available sensors from all </a:t>
            </a:r>
            <a:r>
              <a:rPr lang="en-US" sz="2000" dirty="0" smtClean="0"/>
              <a:t>devices (mobiles and </a:t>
            </a:r>
            <a:r>
              <a:rPr lang="en-US" sz="2000" dirty="0" err="1" smtClean="0"/>
              <a:t>IoT</a:t>
            </a:r>
            <a:r>
              <a:rPr lang="en-US" sz="2000" dirty="0" smtClean="0"/>
              <a:t>) belonging to the user running the app</a:t>
            </a:r>
          </a:p>
          <a:p>
            <a:pPr lvl="1"/>
            <a:r>
              <a:rPr lang="en-US" sz="2000" dirty="0" smtClean="0"/>
              <a:t>Public sensors belonging to other entities can become part of PVSS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68" y="2447658"/>
            <a:ext cx="5694032" cy="35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9" y="152400"/>
            <a:ext cx="8883831" cy="776723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Mobile Distributed Apps Assisted by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69" y="1295400"/>
            <a:ext cx="5373023" cy="4648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Enable direct collaboration among mobile users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Novel apps based on huge amounts of data generated every day by 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mobile/</a:t>
            </a:r>
            <a:r>
              <a:rPr lang="en-US" sz="2000" dirty="0" err="1" smtClean="0">
                <a:latin typeface="Calibri" panose="020F0502020204030204" pitchFamily="34" charset="0"/>
                <a:cs typeface="Arial" panose="020B0604020202020204" pitchFamily="34" charset="0"/>
              </a:rPr>
              <a:t>IoT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devices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Users are willing to share data with certain communities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Use cloud support for </a:t>
            </a:r>
            <a:r>
              <a:rPr lang="en-US" sz="2000" dirty="0" smtClean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efficient/reliable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execution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Examples of apps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Healthcare and wellbeing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Safety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Transportation</a:t>
            </a:r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Collaborative 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sensing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Mobile 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multiplayer gaming</a:t>
            </a:r>
          </a:p>
          <a:p>
            <a:pPr marL="0" indent="0">
              <a:buNone/>
            </a:pPr>
            <a:endParaRPr lang="en-US" dirty="0" smtClean="0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lvl="1" indent="0">
              <a:buNone/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AC09-EA66-4417-A1E2-55252E9153CD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98" y="1789173"/>
            <a:ext cx="1994484" cy="1377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05" y="1610852"/>
            <a:ext cx="1981795" cy="1589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86" y="2075198"/>
            <a:ext cx="202449" cy="113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59" y="2330119"/>
            <a:ext cx="202449" cy="113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68" y="2523921"/>
            <a:ext cx="202449" cy="113878"/>
          </a:xfrm>
          <a:prstGeom prst="rect">
            <a:avLst/>
          </a:prstGeom>
        </p:spPr>
      </p:pic>
      <p:cxnSp>
        <p:nvCxnSpPr>
          <p:cNvPr id="16" name="Straight Connector 15"/>
          <p:cNvCxnSpPr>
            <a:stCxn id="10" idx="3"/>
          </p:cNvCxnSpPr>
          <p:nvPr/>
        </p:nvCxnSpPr>
        <p:spPr>
          <a:xfrm>
            <a:off x="8365935" y="2132137"/>
            <a:ext cx="274549" cy="186261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2"/>
            <a:endCxn id="14" idx="3"/>
          </p:cNvCxnSpPr>
          <p:nvPr/>
        </p:nvCxnSpPr>
        <p:spPr>
          <a:xfrm flipH="1">
            <a:off x="8363318" y="2443996"/>
            <a:ext cx="277166" cy="136864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0"/>
            <a:endCxn id="10" idx="2"/>
          </p:cNvCxnSpPr>
          <p:nvPr/>
        </p:nvCxnSpPr>
        <p:spPr>
          <a:xfrm flipV="1">
            <a:off x="8262093" y="2189076"/>
            <a:ext cx="2618" cy="334845"/>
          </a:xfrm>
          <a:prstGeom prst="line">
            <a:avLst/>
          </a:prstGeom>
          <a:ln w="222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037439" y="1953752"/>
            <a:ext cx="1115432" cy="17838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1"/>
          </p:cNvCxnSpPr>
          <p:nvPr/>
        </p:nvCxnSpPr>
        <p:spPr>
          <a:xfrm flipV="1">
            <a:off x="6922993" y="2580860"/>
            <a:ext cx="1237875" cy="5136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3" idx="1"/>
          </p:cNvCxnSpPr>
          <p:nvPr/>
        </p:nvCxnSpPr>
        <p:spPr>
          <a:xfrm flipV="1">
            <a:off x="5981699" y="2387057"/>
            <a:ext cx="2557560" cy="1856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2505"/>
            <a:ext cx="4335455" cy="243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66799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Sentio</a:t>
            </a:r>
            <a:r>
              <a:rPr lang="en-US" dirty="0" smtClean="0">
                <a:latin typeface="+mn-lt"/>
              </a:rPr>
              <a:t>: Features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1816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Common API for apps no matter where they run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Offers support for creating individual and composite virtual sensors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Provides access to virtual sensors in the same way with access to local sensors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Allows programmers to specify a sensing mode, and then map the virtual sensor to the most suitable physical sensor for that mode</a:t>
            </a:r>
            <a:endParaRPr lang="en-US" sz="2000" dirty="0"/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Modes: accuracy, real-time, energy efficiency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Middleware hides </a:t>
            </a:r>
            <a:r>
              <a:rPr lang="en-US" sz="2400" dirty="0">
                <a:solidFill>
                  <a:srgbClr val="0070C0"/>
                </a:solidFill>
              </a:rPr>
              <a:t>low-level communication and sensor </a:t>
            </a:r>
            <a:r>
              <a:rPr lang="en-US" sz="2400" dirty="0" smtClean="0">
                <a:solidFill>
                  <a:srgbClr val="0070C0"/>
                </a:solidFill>
              </a:rPr>
              <a:t>management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Supports real-time access to remote sensor data</a:t>
            </a:r>
            <a:endParaRPr lang="en-US" sz="2000" dirty="0"/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Maintains seamless </a:t>
            </a:r>
            <a:r>
              <a:rPr lang="en-US" sz="2000" dirty="0"/>
              <a:t>connectivity to the </a:t>
            </a:r>
            <a:r>
              <a:rPr lang="en-US" sz="2000" dirty="0" smtClean="0"/>
              <a:t>physical sensor </a:t>
            </a:r>
            <a:r>
              <a:rPr lang="en-US" sz="2000" dirty="0"/>
              <a:t>even after offloading </a:t>
            </a:r>
            <a:r>
              <a:rPr lang="en-US" sz="2000" dirty="0" smtClean="0"/>
              <a:t>app components to the </a:t>
            </a:r>
            <a:r>
              <a:rPr lang="en-US" sz="2000" dirty="0"/>
              <a:t>cloud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Adapts to context changes by re-mapping a virtual sensor to a more suitable physical sensor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/>
              <a:t>Does not require modifications to operating system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6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1"/>
            <a:ext cx="7886700" cy="9906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Programming with </a:t>
            </a:r>
            <a:r>
              <a:rPr lang="en-US" dirty="0" err="1" smtClean="0">
                <a:latin typeface="+mn-lt"/>
              </a:rPr>
              <a:t>Sentio’s</a:t>
            </a:r>
            <a:r>
              <a:rPr lang="en-US" dirty="0" smtClean="0">
                <a:latin typeface="+mn-lt"/>
              </a:rPr>
              <a:t> API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52625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API </a:t>
            </a:r>
            <a:r>
              <a:rPr lang="en-US" sz="2400" dirty="0">
                <a:solidFill>
                  <a:srgbClr val="0070C0"/>
                </a:solidFill>
              </a:rPr>
              <a:t>follows an event-driven and </a:t>
            </a:r>
            <a:r>
              <a:rPr lang="en-US" sz="2400" dirty="0" smtClean="0">
                <a:solidFill>
                  <a:srgbClr val="0070C0"/>
                </a:solidFill>
              </a:rPr>
              <a:t>callback-based asynchronous design</a:t>
            </a:r>
          </a:p>
          <a:p>
            <a:r>
              <a:rPr lang="en-US" sz="2400" dirty="0" smtClean="0"/>
              <a:t>For </a:t>
            </a:r>
            <a:r>
              <a:rPr lang="en-US" sz="2400" dirty="0"/>
              <a:t>each </a:t>
            </a:r>
            <a:r>
              <a:rPr lang="en-US" sz="2400" dirty="0" smtClean="0"/>
              <a:t>API function, the app needs </a:t>
            </a:r>
            <a:r>
              <a:rPr lang="en-US" sz="2400" dirty="0"/>
              <a:t>to provide a callback </a:t>
            </a:r>
            <a:r>
              <a:rPr lang="en-US" sz="2400" dirty="0" smtClean="0"/>
              <a:t>function</a:t>
            </a:r>
          </a:p>
          <a:p>
            <a:r>
              <a:rPr lang="en-US" sz="2400" dirty="0" smtClean="0"/>
              <a:t>An API </a:t>
            </a:r>
            <a:r>
              <a:rPr lang="en-US" sz="2400" dirty="0"/>
              <a:t>call sends </a:t>
            </a:r>
            <a:r>
              <a:rPr lang="en-US" sz="2400" dirty="0" smtClean="0"/>
              <a:t>a request and </a:t>
            </a:r>
            <a:r>
              <a:rPr lang="en-US" sz="2400" dirty="0"/>
              <a:t>returns </a:t>
            </a:r>
            <a:r>
              <a:rPr lang="en-US" sz="2400" dirty="0" smtClean="0"/>
              <a:t>immediately</a:t>
            </a:r>
          </a:p>
          <a:p>
            <a:r>
              <a:rPr lang="en-US" sz="2400" dirty="0" smtClean="0"/>
              <a:t>The middleware handles </a:t>
            </a:r>
            <a:r>
              <a:rPr lang="en-US" sz="2400" dirty="0"/>
              <a:t>the request and returns the </a:t>
            </a:r>
            <a:r>
              <a:rPr lang="en-US" sz="2400" dirty="0" smtClean="0"/>
              <a:t>sensing </a:t>
            </a:r>
            <a:r>
              <a:rPr lang="en-US" sz="2400" dirty="0"/>
              <a:t>data </a:t>
            </a:r>
            <a:r>
              <a:rPr lang="en-US" sz="2400" dirty="0" smtClean="0"/>
              <a:t>to the </a:t>
            </a:r>
            <a:r>
              <a:rPr lang="en-US" sz="2400" dirty="0"/>
              <a:t>app by invoking the callback </a:t>
            </a:r>
            <a:r>
              <a:rPr lang="en-US" sz="2400" dirty="0" smtClean="0"/>
              <a:t>function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94884" y="2967335"/>
            <a:ext cx="510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Implementing a </a:t>
            </a:r>
            <a:r>
              <a:rPr lang="en-US" sz="2400" dirty="0" smtClean="0">
                <a:solidFill>
                  <a:srgbClr val="0070C0"/>
                </a:solidFill>
              </a:rPr>
              <a:t>sensor </a:t>
            </a:r>
            <a:r>
              <a:rPr lang="en-US" sz="2400" dirty="0">
                <a:solidFill>
                  <a:srgbClr val="0070C0"/>
                </a:solidFill>
              </a:rPr>
              <a:t>listener callback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DD943-AEE3-44C5-AECF-03BB61AAA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3" y="3352800"/>
            <a:ext cx="88392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5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Building a Composite Sensor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1A87A1-6D42-4793-BE8C-5C6D14AFF8F8}" type="slidenum">
              <a:rPr lang="en-US" smtClean="0"/>
              <a:t>22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9067800" cy="24622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Composite </a:t>
            </a:r>
            <a:r>
              <a:rPr lang="en-US" sz="2400" dirty="0" smtClean="0">
                <a:solidFill>
                  <a:srgbClr val="0070C0"/>
                </a:solidFill>
              </a:rPr>
              <a:t>sensor for climbing combines </a:t>
            </a:r>
            <a:r>
              <a:rPr lang="en-US" sz="2400" dirty="0">
                <a:solidFill>
                  <a:srgbClr val="0070C0"/>
                </a:solidFill>
              </a:rPr>
              <a:t>readings </a:t>
            </a:r>
            <a:r>
              <a:rPr lang="en-US" sz="2400" dirty="0" smtClean="0">
                <a:solidFill>
                  <a:srgbClr val="0070C0"/>
                </a:solidFill>
              </a:rPr>
              <a:t>from:</a:t>
            </a:r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ost </a:t>
            </a:r>
            <a:r>
              <a:rPr lang="en-US" sz="2000" dirty="0"/>
              <a:t>accurate Heart Rate Monitor and Barometric pressure sensor </a:t>
            </a:r>
            <a:r>
              <a:rPr lang="en-US" sz="2000" dirty="0" smtClean="0"/>
              <a:t>in </a:t>
            </a:r>
            <a:r>
              <a:rPr lang="en-US" sz="2000" dirty="0"/>
              <a:t>PVSS</a:t>
            </a:r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ost </a:t>
            </a:r>
            <a:r>
              <a:rPr lang="en-US" sz="2000" dirty="0"/>
              <a:t>energy-efficient Step Counter </a:t>
            </a:r>
            <a:r>
              <a:rPr lang="en-US" sz="2000"/>
              <a:t>sensor </a:t>
            </a:r>
            <a:r>
              <a:rPr lang="en-US" sz="2000" smtClean="0"/>
              <a:t>in </a:t>
            </a:r>
            <a:r>
              <a:rPr lang="en-US" sz="2000" dirty="0"/>
              <a:t>PVSS</a:t>
            </a:r>
          </a:p>
          <a:p>
            <a:pPr lvl="1"/>
            <a:r>
              <a:rPr lang="en-US" sz="2000" dirty="0"/>
              <a:t>A custom fuse action is implemented by the programmer</a:t>
            </a:r>
          </a:p>
          <a:p>
            <a:r>
              <a:rPr lang="en-US" sz="2400" dirty="0" smtClean="0"/>
              <a:t>Warn </a:t>
            </a:r>
            <a:r>
              <a:rPr lang="en-US" sz="2400" dirty="0"/>
              <a:t>mountain </a:t>
            </a:r>
            <a:r>
              <a:rPr lang="en-US" sz="2400" dirty="0" smtClean="0"/>
              <a:t>climbers when </a:t>
            </a:r>
            <a:r>
              <a:rPr lang="en-US" sz="2400" dirty="0"/>
              <a:t>they should rest or drink more water at high </a:t>
            </a:r>
            <a:r>
              <a:rPr lang="en-US" sz="2400" dirty="0" smtClean="0"/>
              <a:t>altitude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29012"/>
            <a:ext cx="8477115" cy="24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8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66799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Middleware Architecture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1A87A1-6D42-4793-BE8C-5C6D14AFF8F8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83"/>
          <a:stretch/>
        </p:blipFill>
        <p:spPr>
          <a:xfrm>
            <a:off x="1064079" y="838200"/>
            <a:ext cx="6860721" cy="3086871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"/>
          </p:nvPr>
        </p:nvSpPr>
        <p:spPr>
          <a:xfrm>
            <a:off x="0" y="3925070"/>
            <a:ext cx="9067800" cy="21709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Distributed middleware: instances </a:t>
            </a:r>
            <a:r>
              <a:rPr lang="en-US" sz="2400" dirty="0"/>
              <a:t>run on every </a:t>
            </a:r>
            <a:r>
              <a:rPr lang="en-US" sz="2400" dirty="0" smtClean="0"/>
              <a:t>participating device</a:t>
            </a:r>
            <a:endParaRPr lang="en-US" sz="2400" dirty="0"/>
          </a:p>
          <a:p>
            <a:pPr lvl="2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</a:rPr>
              <a:t>M</a:t>
            </a:r>
            <a:r>
              <a:rPr lang="en-US" sz="2000" dirty="0" smtClean="0">
                <a:solidFill>
                  <a:srgbClr val="0070C0"/>
                </a:solidFill>
              </a:rPr>
              <a:t>anages sensor registration</a:t>
            </a:r>
            <a:r>
              <a:rPr lang="en-US" sz="2000" dirty="0">
                <a:solidFill>
                  <a:srgbClr val="0070C0"/>
                </a:solidFill>
              </a:rPr>
              <a:t>, data collection, </a:t>
            </a:r>
            <a:r>
              <a:rPr lang="en-US" sz="2000" dirty="0" smtClean="0">
                <a:solidFill>
                  <a:srgbClr val="0070C0"/>
                </a:solidFill>
              </a:rPr>
              <a:t>sensor mapping</a:t>
            </a:r>
            <a:endParaRPr lang="en-US" sz="20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Instance </a:t>
            </a:r>
            <a:r>
              <a:rPr lang="en-US" sz="2400" dirty="0">
                <a:solidFill>
                  <a:srgbClr val="0070C0"/>
                </a:solidFill>
              </a:rPr>
              <a:t>in </a:t>
            </a:r>
            <a:r>
              <a:rPr lang="en-US" sz="2400" dirty="0" smtClean="0">
                <a:solidFill>
                  <a:srgbClr val="0070C0"/>
                </a:solidFill>
              </a:rPr>
              <a:t>Avatar maintains </a:t>
            </a:r>
            <a:r>
              <a:rPr lang="en-US" sz="2400" dirty="0">
                <a:solidFill>
                  <a:srgbClr val="0070C0"/>
                </a:solidFill>
              </a:rPr>
              <a:t>global registry and sensor </a:t>
            </a:r>
            <a:r>
              <a:rPr lang="en-US" sz="2400" dirty="0" smtClean="0">
                <a:solidFill>
                  <a:srgbClr val="0070C0"/>
                </a:solidFill>
              </a:rPr>
              <a:t>state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/>
              <a:t>Ad hoc networking is used for failover: primary device (smart phone) periodically synchronizes with the cloud instance to be able to take over in case of failures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438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14400"/>
          </a:xfrm>
        </p:spPr>
        <p:txBody>
          <a:bodyPr/>
          <a:lstStyle/>
          <a:p>
            <a:r>
              <a:rPr lang="en-US" dirty="0">
                <a:latin typeface="+mn-lt"/>
              </a:rPr>
              <a:t>M</a:t>
            </a:r>
            <a:r>
              <a:rPr lang="en-US" dirty="0" smtClean="0">
                <a:latin typeface="+mn-lt"/>
              </a:rPr>
              <a:t>iddleware Design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1A87A1-6D42-4793-BE8C-5C6D14AFF8F8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78612"/>
            <a:ext cx="6743861" cy="42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06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Design Details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1A87A1-6D42-4793-BE8C-5C6D14AFF8F8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9144000" cy="5410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Sensor discovery is done during initialization</a:t>
            </a:r>
          </a:p>
          <a:p>
            <a:pPr lvl="1"/>
            <a:r>
              <a:rPr lang="en-US" sz="2000" dirty="0" smtClean="0"/>
              <a:t>Each instance builds local registry</a:t>
            </a:r>
          </a:p>
          <a:p>
            <a:pPr lvl="1"/>
            <a:r>
              <a:rPr lang="en-US" sz="2000" dirty="0" smtClean="0"/>
              <a:t>Cloud instance maintains global registry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If </a:t>
            </a:r>
            <a:r>
              <a:rPr lang="en-US" sz="2400" dirty="0" smtClean="0">
                <a:solidFill>
                  <a:srgbClr val="0070C0"/>
                </a:solidFill>
              </a:rPr>
              <a:t>app doesn’t </a:t>
            </a:r>
            <a:r>
              <a:rPr lang="en-US" sz="2400" dirty="0">
                <a:solidFill>
                  <a:srgbClr val="0070C0"/>
                </a:solidFill>
              </a:rPr>
              <a:t>specify a sensing mode, </a:t>
            </a:r>
            <a:r>
              <a:rPr lang="en-US" sz="2400" dirty="0" err="1" smtClean="0">
                <a:solidFill>
                  <a:srgbClr val="0070C0"/>
                </a:solidFill>
              </a:rPr>
              <a:t>Sentio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makes </a:t>
            </a:r>
            <a:r>
              <a:rPr lang="en-US" sz="2400" dirty="0">
                <a:solidFill>
                  <a:srgbClr val="0070C0"/>
                </a:solidFill>
              </a:rPr>
              <a:t>the selection by balancing </a:t>
            </a:r>
            <a:r>
              <a:rPr lang="en-US" sz="2400" dirty="0" smtClean="0">
                <a:solidFill>
                  <a:srgbClr val="0070C0"/>
                </a:solidFill>
              </a:rPr>
              <a:t>accuracy, latency, </a:t>
            </a:r>
            <a:r>
              <a:rPr lang="en-US" sz="2400" dirty="0">
                <a:solidFill>
                  <a:srgbClr val="0070C0"/>
                </a:solidFill>
              </a:rPr>
              <a:t>and power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400" dirty="0" smtClean="0"/>
          </a:p>
          <a:p>
            <a:r>
              <a:rPr lang="en-US" sz="2400" dirty="0" smtClean="0"/>
              <a:t>To reduce jitter,</a:t>
            </a:r>
            <a:r>
              <a:rPr lang="en-US" sz="2400" dirty="0" smtClean="0">
                <a:solidFill>
                  <a:srgbClr val="0070C0"/>
                </a:solidFill>
              </a:rPr>
              <a:t> rate controller buffers </a:t>
            </a:r>
            <a:r>
              <a:rPr lang="en-US" sz="2400" dirty="0">
                <a:solidFill>
                  <a:srgbClr val="0070C0"/>
                </a:solidFill>
              </a:rPr>
              <a:t>data points arriving </a:t>
            </a:r>
            <a:r>
              <a:rPr lang="en-US" sz="2400" dirty="0" smtClean="0">
                <a:solidFill>
                  <a:srgbClr val="0070C0"/>
                </a:solidFill>
              </a:rPr>
              <a:t>early and </a:t>
            </a:r>
            <a:r>
              <a:rPr lang="en-US" sz="2400" dirty="0">
                <a:solidFill>
                  <a:srgbClr val="0070C0"/>
                </a:solidFill>
              </a:rPr>
              <a:t>uses extrapolation to project data points that arrive </a:t>
            </a:r>
            <a:r>
              <a:rPr lang="en-US" sz="2400" dirty="0" smtClean="0">
                <a:solidFill>
                  <a:srgbClr val="0070C0"/>
                </a:solidFill>
              </a:rPr>
              <a:t>late</a:t>
            </a:r>
          </a:p>
          <a:p>
            <a:r>
              <a:rPr lang="en-US" sz="2400" dirty="0" smtClean="0"/>
              <a:t>If context changes (e.g., low battery) in sensing provider device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nstance in provider raises an alert event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I</a:t>
            </a:r>
            <a:r>
              <a:rPr lang="en-US" sz="2000" dirty="0" smtClean="0">
                <a:solidFill>
                  <a:srgbClr val="0070C0"/>
                </a:solidFill>
              </a:rPr>
              <a:t>nstance in consumer device re-maps virtual sensor to another suitable sensor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676400" y="2700766"/>
            <a:ext cx="5791200" cy="149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059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Prototype and Apps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1A87A1-6D42-4793-BE8C-5C6D14AFF8F8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990600"/>
            <a:ext cx="8915400" cy="510539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</a:t>
            </a:r>
            <a:r>
              <a:rPr lang="en-US" sz="2400" dirty="0" smtClean="0">
                <a:solidFill>
                  <a:srgbClr val="0070C0"/>
                </a:solidFill>
              </a:rPr>
              <a:t>mplemented for Android and Android Wear OS</a:t>
            </a:r>
          </a:p>
          <a:p>
            <a:pPr lvl="1"/>
            <a:r>
              <a:rPr lang="en-US" sz="2000" dirty="0" smtClean="0"/>
              <a:t>3,127 LoC for the SDK</a:t>
            </a:r>
          </a:p>
          <a:p>
            <a:pPr lvl="1"/>
            <a:r>
              <a:rPr lang="en-US" sz="2000" dirty="0" smtClean="0"/>
              <a:t>3,726 LoC for the Android middleware</a:t>
            </a:r>
          </a:p>
          <a:p>
            <a:pPr lvl="1"/>
            <a:r>
              <a:rPr lang="en-US" sz="2000" dirty="0" smtClean="0"/>
              <a:t>561 additional LoC for the Android Wear middleware</a:t>
            </a:r>
          </a:p>
          <a:p>
            <a:r>
              <a:rPr lang="en-US" sz="2400" dirty="0" smtClean="0"/>
              <a:t>Implemented two proof-of-concept apps (</a:t>
            </a:r>
            <a:r>
              <a:rPr lang="en-US" sz="2400" dirty="0" err="1" smtClean="0"/>
              <a:t>SentioApp</a:t>
            </a:r>
            <a:r>
              <a:rPr lang="en-US" sz="2400" dirty="0" smtClean="0"/>
              <a:t> and </a:t>
            </a:r>
            <a:r>
              <a:rPr lang="en-US" sz="2400" dirty="0" err="1" smtClean="0"/>
              <a:t>SentioFit</a:t>
            </a:r>
            <a:r>
              <a:rPr lang="en-US" sz="2400" dirty="0" smtClean="0"/>
              <a:t>)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Modified two open source games (Space Shooting and Tilt Control) to use </a:t>
            </a:r>
            <a:r>
              <a:rPr lang="en-US" sz="2400" dirty="0" err="1" smtClean="0">
                <a:solidFill>
                  <a:srgbClr val="0070C0"/>
                </a:solidFill>
              </a:rPr>
              <a:t>Sentio</a:t>
            </a:r>
            <a:r>
              <a:rPr lang="en-US" sz="2400" dirty="0" smtClean="0">
                <a:solidFill>
                  <a:srgbClr val="0070C0"/>
                </a:solidFill>
              </a:rPr>
              <a:t> API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Only 6 LoC needed to be modified to use remote accelerometer on smart phone or smart watch</a:t>
            </a:r>
          </a:p>
          <a:p>
            <a:r>
              <a:rPr lang="en-US" sz="2400" dirty="0" smtClean="0"/>
              <a:t>Tested using Nexus </a:t>
            </a:r>
            <a:r>
              <a:rPr lang="en-US" sz="2400" dirty="0"/>
              <a:t>6, Nexus </a:t>
            </a:r>
            <a:r>
              <a:rPr lang="en-US" sz="2400" dirty="0" smtClean="0"/>
              <a:t>5X</a:t>
            </a:r>
            <a:r>
              <a:rPr lang="en-US" sz="2400" dirty="0"/>
              <a:t>, Moto </a:t>
            </a:r>
            <a:r>
              <a:rPr lang="en-US" sz="2400" dirty="0" smtClean="0"/>
              <a:t>X smart phones and Samsung Gear Live smart watch</a:t>
            </a:r>
          </a:p>
          <a:p>
            <a:r>
              <a:rPr lang="en-US" sz="2400" dirty="0"/>
              <a:t>Bluetooth and </a:t>
            </a:r>
            <a:r>
              <a:rPr lang="en-US" sz="2400" dirty="0" err="1"/>
              <a:t>WiFi</a:t>
            </a:r>
            <a:r>
              <a:rPr lang="en-US" sz="2400" dirty="0"/>
              <a:t> used for data </a:t>
            </a:r>
            <a:r>
              <a:rPr lang="en-US" sz="2400" dirty="0" smtClean="0"/>
              <a:t>communication</a:t>
            </a:r>
          </a:p>
          <a:p>
            <a:r>
              <a:rPr lang="en-US" sz="2400" dirty="0" smtClean="0"/>
              <a:t>Android x86 64-bit VM is used as the cloud entity</a:t>
            </a:r>
          </a:p>
        </p:txBody>
      </p:sp>
    </p:spTree>
    <p:extLst>
      <p:ext uri="{BB962C8B-B14F-4D97-AF65-F5344CB8AC3E}">
        <p14:creationId xmlns:p14="http://schemas.microsoft.com/office/powerpoint/2010/main" val="12054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1"/>
            <a:ext cx="7886700" cy="990600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Sentio</a:t>
            </a:r>
            <a:r>
              <a:rPr lang="en-US" dirty="0" smtClean="0">
                <a:latin typeface="+mn-lt"/>
              </a:rPr>
              <a:t> Overhead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1A87A1-6D42-4793-BE8C-5C6D14AFF8F8}" type="slidenum">
              <a:rPr lang="en-US" smtClean="0"/>
              <a:t>27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4267200"/>
            <a:ext cx="87152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Measured the difference between the observed sensor sampling period for virtual </a:t>
            </a:r>
            <a:r>
              <a:rPr lang="en-US" sz="2000" dirty="0"/>
              <a:t>and </a:t>
            </a:r>
            <a:r>
              <a:rPr lang="en-US" sz="2000" dirty="0" smtClean="0"/>
              <a:t>physical </a:t>
            </a:r>
            <a:r>
              <a:rPr lang="en-US" sz="2000" dirty="0"/>
              <a:t>accelerometer for Space Shooting </a:t>
            </a:r>
            <a:r>
              <a:rPr lang="en-US" sz="2000" dirty="0" smtClean="0"/>
              <a:t>game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Metric quantifies </a:t>
            </a:r>
            <a:r>
              <a:rPr lang="en-US" sz="2000" dirty="0" err="1" smtClean="0"/>
              <a:t>Sentio’s</a:t>
            </a:r>
            <a:r>
              <a:rPr lang="en-US" sz="2000" dirty="0" smtClean="0"/>
              <a:t> overhead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Communication is done over </a:t>
            </a:r>
            <a:r>
              <a:rPr lang="en-US" sz="2000" dirty="0" err="1" smtClean="0"/>
              <a:t>WiFi</a:t>
            </a:r>
            <a:endParaRPr lang="en-US" sz="2000" dirty="0" smtClean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The results show minimal overhead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133822"/>
            <a:ext cx="4074042" cy="275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5233"/>
            <a:ext cx="4572000" cy="2727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379" y="3886200"/>
            <a:ext cx="271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Physical sensor on a phone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919" y="3886200"/>
            <a:ext cx="267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Physical sensor on a watch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067800" cy="9906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+mn-lt"/>
              </a:rPr>
              <a:t>Sentio</a:t>
            </a:r>
            <a:r>
              <a:rPr lang="en-US" dirty="0" smtClean="0">
                <a:latin typeface="+mn-lt"/>
              </a:rPr>
              <a:t> Overhead for Offloaded Computation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28600" y="1295400"/>
            <a:ext cx="8380204" cy="175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3276600"/>
            <a:ext cx="8839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Measured observed sampling period when Tilt </a:t>
            </a:r>
            <a:r>
              <a:rPr lang="en-US" sz="2400" dirty="0"/>
              <a:t>C</a:t>
            </a:r>
            <a:r>
              <a:rPr lang="en-US" sz="2400" dirty="0" smtClean="0"/>
              <a:t>ontrol game is offloaded to the cloud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Accessing sensors from cloud works well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 difference in sampling periods is negligible for all sampling rates, except Fastest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2000" dirty="0" smtClean="0"/>
              <a:t>The difference for Fastest is 5.32ms, which is acceptable in most practical situations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981200"/>
            <a:ext cx="8001000" cy="228600"/>
          </a:xfrm>
          <a:prstGeom prst="rect">
            <a:avLst/>
          </a:prstGeom>
          <a:noFill/>
          <a:ln w="3810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3600"/>
            <a:ext cx="7886700" cy="1676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03CD0"/>
                </a:solidFill>
                <a:latin typeface="Times New Roman" charset="0"/>
                <a:ea typeface="ＭＳ Ｐゴシック" charset="0"/>
                <a:cs typeface="Times New Roman" charset="0"/>
              </a:rPr>
              <a:t>OFS: An Overlay File System for </a:t>
            </a:r>
            <a:r>
              <a:rPr lang="en-US" dirty="0" smtClean="0">
                <a:solidFill>
                  <a:srgbClr val="903CD0"/>
                </a:solidFill>
                <a:latin typeface="Times New Roman" charset="0"/>
                <a:ea typeface="ＭＳ Ｐゴシック" charset="0"/>
                <a:cs typeface="Times New Roman" charset="0"/>
              </a:rPr>
              <a:t>Mobile-Cloud Apps</a:t>
            </a:r>
            <a:endParaRPr lang="en-US" dirty="0">
              <a:solidFill>
                <a:srgbClr val="903CD0"/>
              </a:solidFill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4" y="76200"/>
            <a:ext cx="9055826" cy="99417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Avatar Platform for Mobile </a:t>
            </a:r>
            <a:r>
              <a:rPr lang="en-US" dirty="0">
                <a:latin typeface="+mn-lt"/>
              </a:rPr>
              <a:t>Distributed </a:t>
            </a:r>
            <a:r>
              <a:rPr lang="en-US" dirty="0" smtClean="0">
                <a:latin typeface="+mn-lt"/>
              </a:rPr>
              <a:t>Apps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52" y="914400"/>
            <a:ext cx="5376248" cy="49839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latform</a:t>
            </a:r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Each mobile device has an associated avatar (e.g., VM) in the cloud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Avatars execute app components on behalf of users’ mobile devices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</a:rPr>
              <a:t>Apps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Calibri" panose="020F0502020204030204" pitchFamily="34" charset="0"/>
              </a:rPr>
              <a:t>Able to use mobile sensors/files seamlessly while running in </a:t>
            </a:r>
            <a:r>
              <a:rPr lang="en-US" sz="2000" dirty="0" smtClean="0">
                <a:latin typeface="Calibri" panose="020F0502020204030204" pitchFamily="34" charset="0"/>
              </a:rPr>
              <a:t>cloud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latin typeface="Calibri" panose="020F0502020204030204" pitchFamily="34" charset="0"/>
              </a:rPr>
              <a:t>Keep </a:t>
            </a:r>
            <a:r>
              <a:rPr lang="en-US" sz="2000" dirty="0">
                <a:latin typeface="Calibri" panose="020F0502020204030204" pitchFamily="34" charset="0"/>
              </a:rPr>
              <a:t>running when  mobile devices are turned off or disconnected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Benefits</a:t>
            </a:r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Low latency/response time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efficiency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 availability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527774" y="1676400"/>
            <a:ext cx="3463826" cy="3110279"/>
            <a:chOff x="7046390" y="1666072"/>
            <a:chExt cx="4518466" cy="3928822"/>
          </a:xfrm>
        </p:grpSpPr>
        <p:grpSp>
          <p:nvGrpSpPr>
            <p:cNvPr id="38" name="Group 37"/>
            <p:cNvGrpSpPr/>
            <p:nvPr/>
          </p:nvGrpSpPr>
          <p:grpSpPr>
            <a:xfrm>
              <a:off x="7046390" y="1666072"/>
              <a:ext cx="4518466" cy="3928822"/>
              <a:chOff x="7151165" y="1666072"/>
              <a:chExt cx="4518466" cy="392882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151165" y="1666072"/>
                <a:ext cx="4518466" cy="3928822"/>
                <a:chOff x="2284262" y="312818"/>
                <a:chExt cx="6853116" cy="536174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52738" y="389272"/>
                  <a:ext cx="609600" cy="968040"/>
                </a:xfrm>
                <a:prstGeom prst="rect">
                  <a:avLst/>
                </a:prstGeom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" name="Cloud 5"/>
                <p:cNvSpPr/>
                <p:nvPr/>
              </p:nvSpPr>
              <p:spPr>
                <a:xfrm rot="282491">
                  <a:off x="2284262" y="2057500"/>
                  <a:ext cx="6853116" cy="3617064"/>
                </a:xfrm>
                <a:prstGeom prst="cloud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PT Sans Caption" panose="020B0603020203020204" pitchFamily="34" charset="0"/>
                  </a:endParaRPr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3048115" y="2991907"/>
                  <a:ext cx="5265943" cy="1822227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PT Sans Caption" panose="020B0603020203020204" pitchFamily="34" charset="0"/>
                  </a:endParaRPr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5077" y="312818"/>
                  <a:ext cx="1343092" cy="993613"/>
                </a:xfrm>
                <a:prstGeom prst="rect">
                  <a:avLst/>
                </a:prstGeom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3690" y="419007"/>
                  <a:ext cx="586040" cy="1036033"/>
                </a:xfrm>
                <a:prstGeom prst="rect">
                  <a:avLst/>
                </a:prstGeo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Freeform 15"/>
                <p:cNvSpPr/>
                <p:nvPr/>
              </p:nvSpPr>
              <p:spPr>
                <a:xfrm>
                  <a:off x="3143201" y="1295400"/>
                  <a:ext cx="653043" cy="1600200"/>
                </a:xfrm>
                <a:custGeom>
                  <a:avLst/>
                  <a:gdLst>
                    <a:gd name="connsiteX0" fmla="*/ 0 w 1070897"/>
                    <a:gd name="connsiteY0" fmla="*/ 0 h 1600200"/>
                    <a:gd name="connsiteX1" fmla="*/ 1009650 w 1070897"/>
                    <a:gd name="connsiteY1" fmla="*/ 647700 h 1600200"/>
                    <a:gd name="connsiteX2" fmla="*/ 962025 w 1070897"/>
                    <a:gd name="connsiteY2" fmla="*/ 1600200 h 16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0897" h="1600200">
                      <a:moveTo>
                        <a:pt x="0" y="0"/>
                      </a:moveTo>
                      <a:cubicBezTo>
                        <a:pt x="424656" y="190500"/>
                        <a:pt x="849313" y="381000"/>
                        <a:pt x="1009650" y="647700"/>
                      </a:cubicBezTo>
                      <a:cubicBezTo>
                        <a:pt x="1169987" y="914400"/>
                        <a:pt x="965200" y="1443038"/>
                        <a:pt x="962025" y="1600200"/>
                      </a:cubicBezTo>
                    </a:path>
                  </a:pathLst>
                </a:custGeom>
                <a:ln w="19050"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PT Sans Caption" panose="020B0603020203020204" pitchFamily="34" charset="0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4200525" y="1295400"/>
                  <a:ext cx="690286" cy="2305050"/>
                </a:xfrm>
                <a:custGeom>
                  <a:avLst/>
                  <a:gdLst>
                    <a:gd name="connsiteX0" fmla="*/ 807477 w 1026552"/>
                    <a:gd name="connsiteY0" fmla="*/ 0 h 2305050"/>
                    <a:gd name="connsiteX1" fmla="*/ 578877 w 1026552"/>
                    <a:gd name="connsiteY1" fmla="*/ 314325 h 2305050"/>
                    <a:gd name="connsiteX2" fmla="*/ 7377 w 1026552"/>
                    <a:gd name="connsiteY2" fmla="*/ 685800 h 2305050"/>
                    <a:gd name="connsiteX3" fmla="*/ 1026552 w 1026552"/>
                    <a:gd name="connsiteY3" fmla="*/ 2305050 h 230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26552" h="2305050">
                      <a:moveTo>
                        <a:pt x="807477" y="0"/>
                      </a:moveTo>
                      <a:cubicBezTo>
                        <a:pt x="759852" y="100012"/>
                        <a:pt x="712227" y="200025"/>
                        <a:pt x="578877" y="314325"/>
                      </a:cubicBezTo>
                      <a:cubicBezTo>
                        <a:pt x="445527" y="428625"/>
                        <a:pt x="-67235" y="354013"/>
                        <a:pt x="7377" y="685800"/>
                      </a:cubicBezTo>
                      <a:cubicBezTo>
                        <a:pt x="81989" y="1017587"/>
                        <a:pt x="843990" y="2093913"/>
                        <a:pt x="1026552" y="2305050"/>
                      </a:cubicBezTo>
                    </a:path>
                  </a:pathLst>
                </a:custGeom>
                <a:ln w="19050"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PT Sans Caption" panose="020B0603020203020204" pitchFamily="34" charset="0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6268211" y="1345501"/>
                  <a:ext cx="414639" cy="1600200"/>
                </a:xfrm>
                <a:custGeom>
                  <a:avLst/>
                  <a:gdLst>
                    <a:gd name="connsiteX0" fmla="*/ 0 w 1070897"/>
                    <a:gd name="connsiteY0" fmla="*/ 0 h 1600200"/>
                    <a:gd name="connsiteX1" fmla="*/ 1009650 w 1070897"/>
                    <a:gd name="connsiteY1" fmla="*/ 647700 h 1600200"/>
                    <a:gd name="connsiteX2" fmla="*/ 962025 w 1070897"/>
                    <a:gd name="connsiteY2" fmla="*/ 1600200 h 16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0897" h="1600200">
                      <a:moveTo>
                        <a:pt x="0" y="0"/>
                      </a:moveTo>
                      <a:cubicBezTo>
                        <a:pt x="424656" y="190500"/>
                        <a:pt x="849313" y="381000"/>
                        <a:pt x="1009650" y="647700"/>
                      </a:cubicBezTo>
                      <a:cubicBezTo>
                        <a:pt x="1169987" y="914400"/>
                        <a:pt x="965200" y="1443038"/>
                        <a:pt x="962025" y="1600200"/>
                      </a:cubicBezTo>
                    </a:path>
                  </a:pathLst>
                </a:custGeom>
                <a:ln w="19050"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PT Sans Caption" panose="020B0603020203020204" pitchFamily="34" charset="0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6998495" y="1455041"/>
                  <a:ext cx="645592" cy="2126359"/>
                </a:xfrm>
                <a:custGeom>
                  <a:avLst/>
                  <a:gdLst>
                    <a:gd name="connsiteX0" fmla="*/ 807477 w 1026552"/>
                    <a:gd name="connsiteY0" fmla="*/ 0 h 2305050"/>
                    <a:gd name="connsiteX1" fmla="*/ 578877 w 1026552"/>
                    <a:gd name="connsiteY1" fmla="*/ 314325 h 2305050"/>
                    <a:gd name="connsiteX2" fmla="*/ 7377 w 1026552"/>
                    <a:gd name="connsiteY2" fmla="*/ 685800 h 2305050"/>
                    <a:gd name="connsiteX3" fmla="*/ 1026552 w 1026552"/>
                    <a:gd name="connsiteY3" fmla="*/ 2305050 h 230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26552" h="2305050">
                      <a:moveTo>
                        <a:pt x="807477" y="0"/>
                      </a:moveTo>
                      <a:cubicBezTo>
                        <a:pt x="759852" y="100012"/>
                        <a:pt x="712227" y="200025"/>
                        <a:pt x="578877" y="314325"/>
                      </a:cubicBezTo>
                      <a:cubicBezTo>
                        <a:pt x="445527" y="428625"/>
                        <a:pt x="-67235" y="354013"/>
                        <a:pt x="7377" y="685800"/>
                      </a:cubicBezTo>
                      <a:cubicBezTo>
                        <a:pt x="81989" y="1017587"/>
                        <a:pt x="843990" y="2093913"/>
                        <a:pt x="1026552" y="2305050"/>
                      </a:cubicBezTo>
                    </a:path>
                  </a:pathLst>
                </a:custGeom>
                <a:ln w="19050">
                  <a:headEnd type="arrow"/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latin typeface="PT Sans Caption" panose="020B0603020203020204" pitchFamily="34" charset="0"/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5194383" y="3852897"/>
                  <a:ext cx="2056197" cy="9601"/>
                </a:xfrm>
                <a:prstGeom prst="straightConnector1">
                  <a:avLst/>
                </a:prstGeom>
                <a:ln w="19050"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V="1">
                  <a:off x="3999334" y="3182021"/>
                  <a:ext cx="2114612" cy="9281"/>
                </a:xfrm>
                <a:prstGeom prst="straightConnector1">
                  <a:avLst/>
                </a:prstGeom>
                <a:ln w="19050"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3929559" y="3392880"/>
                  <a:ext cx="662393" cy="469618"/>
                </a:xfrm>
                <a:prstGeom prst="straightConnector1">
                  <a:avLst/>
                </a:prstGeom>
                <a:ln w="19050"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H="1">
                  <a:off x="5194383" y="3409873"/>
                  <a:ext cx="1028098" cy="452626"/>
                </a:xfrm>
                <a:prstGeom prst="straightConnector1">
                  <a:avLst/>
                </a:prstGeom>
                <a:ln w="19050"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5169848" y="5025920"/>
                  <a:ext cx="1110664" cy="45761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25" dirty="0">
                      <a:latin typeface="Ubuntu" panose="020B0504030602030204" pitchFamily="34" charset="0"/>
                    </a:rPr>
                    <a:t>Cloud</a:t>
                  </a:r>
                </a:p>
              </p:txBody>
            </p:sp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10955" y="2686238"/>
                <a:ext cx="342018" cy="4017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79938" y="2607345"/>
                <a:ext cx="342018" cy="401700"/>
              </a:xfrm>
              <a:prstGeom prst="rect">
                <a:avLst/>
              </a:prstGeom>
            </p:spPr>
          </p:pic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/>
            <a:srcRect l="25867" t="7246" r="24812"/>
            <a:stretch/>
          </p:blipFill>
          <p:spPr>
            <a:xfrm>
              <a:off x="9488820" y="1743882"/>
              <a:ext cx="402807" cy="74224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6841-FA5E-4C7C-BA7A-265889F510F0}" type="slidenum">
              <a:rPr lang="en-US" smtClean="0"/>
              <a:t>3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835483" y="3551840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Ubuntu" panose="020B0504030602030204" pitchFamily="34" charset="0"/>
              </a:rPr>
              <a:t>avatar1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10202" y="3334742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Ubuntu" panose="020B0504030602030204" pitchFamily="34" charset="0"/>
              </a:rPr>
              <a:t>avatar3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35151" y="3825580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Ubuntu" panose="020B0504030602030204" pitchFamily="34" charset="0"/>
              </a:rPr>
              <a:t>avatar4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37160" y="3964904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Ubuntu" panose="020B0504030602030204" pitchFamily="34" charset="0"/>
              </a:rPr>
              <a:t>avatar2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93" y="3465671"/>
            <a:ext cx="296172" cy="346521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58" y="3212786"/>
            <a:ext cx="296172" cy="346521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80" y="3658188"/>
            <a:ext cx="296172" cy="346521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06" y="3259136"/>
            <a:ext cx="296172" cy="346521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6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903CD0"/>
                </a:solidFill>
                <a:latin typeface="+mn-lt"/>
                <a:cs typeface="Arial"/>
              </a:rPr>
              <a:t>Existing Offloading Systems Cannot Handle </a:t>
            </a:r>
            <a:br>
              <a:rPr lang="en-US" b="1" dirty="0" smtClean="0">
                <a:solidFill>
                  <a:srgbClr val="903CD0"/>
                </a:solidFill>
                <a:latin typeface="+mn-lt"/>
                <a:cs typeface="Arial"/>
              </a:rPr>
            </a:br>
            <a:r>
              <a:rPr lang="en-US" b="1" dirty="0" smtClean="0">
                <a:solidFill>
                  <a:srgbClr val="903CD0"/>
                </a:solidFill>
                <a:latin typeface="+mn-lt"/>
                <a:cs typeface="Arial"/>
              </a:rPr>
              <a:t>File I/O Efficiently</a:t>
            </a:r>
            <a:endParaRPr lang="en-US" b="1" dirty="0">
              <a:solidFill>
                <a:srgbClr val="903CD0"/>
              </a:solidFill>
              <a:latin typeface="+mn-lt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76" y="1524000"/>
            <a:ext cx="8641849" cy="42705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Some systems don</a:t>
            </a:r>
            <a:r>
              <a:rPr lang="fr-FR" sz="2400" dirty="0">
                <a:cs typeface="Arial"/>
              </a:rPr>
              <a:t>’</a:t>
            </a:r>
            <a:r>
              <a:rPr lang="en-US" sz="2400" dirty="0">
                <a:cs typeface="Arial"/>
              </a:rPr>
              <a:t>t support offloading tasks that perform file operations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/>
              </a:rPr>
              <a:t>COMET [OSDI ’12]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Some other systems lack support for consistent </a:t>
            </a:r>
            <a:r>
              <a:rPr lang="en-US" sz="2400" dirty="0">
                <a:cs typeface="Arial"/>
              </a:rPr>
              <a:t>remote file access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Arial"/>
              </a:rPr>
              <a:t>MAUI [MobiSys ’10], ThinkAir [Infocom ’12], CloneCloud [EuroSys ’11], Sapphire [OSDI ’14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How to provide 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efficient and consistent file access for offloaded tasks?</a:t>
            </a:r>
            <a:endParaRPr lang="en-US" sz="240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30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5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50" y="0"/>
            <a:ext cx="8227700" cy="1143000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903CD0"/>
                </a:solidFill>
                <a:latin typeface="+mn-lt"/>
                <a:cs typeface="Arial"/>
              </a:rPr>
              <a:t>Example of </a:t>
            </a:r>
            <a:r>
              <a:rPr lang="en-US" altLang="zh-CN" dirty="0" smtClean="0">
                <a:solidFill>
                  <a:srgbClr val="903CD0"/>
                </a:solidFill>
                <a:latin typeface="+mn-lt"/>
                <a:cs typeface="Arial"/>
              </a:rPr>
              <a:t>Mobile-Cloud</a:t>
            </a:r>
            <a:r>
              <a:rPr lang="zh-CN" altLang="en-US" dirty="0" smtClean="0">
                <a:solidFill>
                  <a:srgbClr val="903CD0"/>
                </a:solidFill>
                <a:latin typeface="+mn-lt"/>
                <a:cs typeface="Arial"/>
              </a:rPr>
              <a:t> </a:t>
            </a:r>
            <a:r>
              <a:rPr lang="en-US" altLang="zh-CN" dirty="0">
                <a:solidFill>
                  <a:srgbClr val="903CD0"/>
                </a:solidFill>
                <a:latin typeface="+mn-lt"/>
                <a:cs typeface="Arial"/>
              </a:rPr>
              <a:t>App</a:t>
            </a:r>
            <a:endParaRPr lang="en-US" dirty="0">
              <a:solidFill>
                <a:srgbClr val="903CD0"/>
              </a:solidFill>
              <a:latin typeface="+mn-lt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7" y="1066800"/>
            <a:ext cx="8229600" cy="63627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cs typeface="Arial"/>
              </a:rPr>
              <a:t>Photo Enhancement App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6696" y="2042875"/>
            <a:ext cx="2498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1. Take and store a photo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86051" y="2522057"/>
            <a:ext cx="1148254" cy="1317531"/>
            <a:chOff x="6752123" y="3627514"/>
            <a:chExt cx="1148254" cy="1317531"/>
          </a:xfrm>
        </p:grpSpPr>
        <p:pic>
          <p:nvPicPr>
            <p:cNvPr id="7" name="Picture 6" descr="cloud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123" y="3627514"/>
              <a:ext cx="1148254" cy="114825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965865" y="4606491"/>
              <a:ext cx="764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Cloud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251891" y="2576358"/>
            <a:ext cx="3347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600" dirty="0">
                <a:latin typeface="Arial"/>
                <a:cs typeface="Arial"/>
              </a:rPr>
              <a:t>2. Offload </a:t>
            </a:r>
            <a:r>
              <a:rPr lang="en-US" sz="1600" dirty="0" smtClean="0">
                <a:latin typeface="Arial"/>
                <a:cs typeface="Arial"/>
              </a:rPr>
              <a:t>photo </a:t>
            </a:r>
            <a:r>
              <a:rPr lang="en-US" sz="1600" dirty="0">
                <a:latin typeface="Arial"/>
                <a:cs typeface="Arial"/>
              </a:rPr>
              <a:t>enhancement </a:t>
            </a:r>
            <a:r>
              <a:rPr lang="en-US" sz="1600" dirty="0" smtClean="0">
                <a:latin typeface="Arial"/>
                <a:cs typeface="Arial"/>
              </a:rPr>
              <a:t>operations </a:t>
            </a:r>
            <a:r>
              <a:rPr lang="en-US" sz="1600" dirty="0">
                <a:latin typeface="Arial"/>
                <a:cs typeface="Arial"/>
              </a:rPr>
              <a:t>to the cloud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11664" y="2707270"/>
            <a:ext cx="835485" cy="1164717"/>
            <a:chOff x="1011664" y="3758297"/>
            <a:chExt cx="835485" cy="1164717"/>
          </a:xfrm>
        </p:grpSpPr>
        <p:sp>
          <p:nvSpPr>
            <p:cNvPr id="28" name="TextBox 27"/>
            <p:cNvSpPr txBox="1"/>
            <p:nvPr/>
          </p:nvSpPr>
          <p:spPr>
            <a:xfrm>
              <a:off x="1011664" y="4584460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Mobile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741" y="3758297"/>
              <a:ext cx="394943" cy="801319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ight Arrow 5"/>
          <p:cNvSpPr/>
          <p:nvPr/>
        </p:nvSpPr>
        <p:spPr>
          <a:xfrm>
            <a:off x="1800762" y="3020230"/>
            <a:ext cx="4229924" cy="1759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7" y="2417742"/>
            <a:ext cx="551133" cy="77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15701" y="2281477"/>
            <a:ext cx="3004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3. Read the photo from mobile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81012" y="2382513"/>
            <a:ext cx="2784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4. </a:t>
            </a:r>
            <a:r>
              <a:rPr lang="en-US" sz="1600" dirty="0" smtClean="0">
                <a:latin typeface="Arial"/>
                <a:cs typeface="Arial"/>
              </a:rPr>
              <a:t>Apply photo enhancement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32862" y="2371282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5. Update the photo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7680" y="2073555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6. Read the processed photo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6034" y="2083349"/>
            <a:ext cx="3114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7. Display the processed photo</a:t>
            </a:r>
          </a:p>
        </p:txBody>
      </p:sp>
      <p:sp>
        <p:nvSpPr>
          <p:cNvPr id="34" name="Right Arrow 33"/>
          <p:cNvSpPr/>
          <p:nvPr/>
        </p:nvSpPr>
        <p:spPr>
          <a:xfrm rot="10800000">
            <a:off x="1768100" y="3063770"/>
            <a:ext cx="4229924" cy="1759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58044" y="3953964"/>
            <a:ext cx="8861970" cy="1942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>
                <a:cs typeface="Arial"/>
              </a:rPr>
              <a:t>Characteristics of file I/O in cloud-assisted mobile apps: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cs typeface="Arial"/>
              </a:rPr>
              <a:t>Read and write files on both mobile and cloud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cs typeface="Arial"/>
              </a:rPr>
              <a:t>Require strong consistency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cs typeface="Arial"/>
              </a:rPr>
              <a:t>Long I/O latency due to transferring the file over network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041" y="2895888"/>
            <a:ext cx="548640" cy="77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111875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31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2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-0.00139 L 0.69028 0.0694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-0.67188 -0.0708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4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/>
      <p:bldP spid="29" grpId="1"/>
      <p:bldP spid="6" grpId="0" animBg="1"/>
      <p:bldP spid="6" grpId="1" animBg="1"/>
      <p:bldP spid="24" grpId="0"/>
      <p:bldP spid="24" grpId="1"/>
      <p:bldP spid="26" grpId="0"/>
      <p:bldP spid="26" grpId="1"/>
      <p:bldP spid="31" grpId="0"/>
      <p:bldP spid="31" grpId="1"/>
      <p:bldP spid="32" grpId="0"/>
      <p:bldP spid="32" grpId="1"/>
      <p:bldP spid="33" grpId="0"/>
      <p:bldP spid="33" grpId="1"/>
      <p:bldP spid="34" grpId="0" animBg="1"/>
      <p:bldP spid="34" grpId="1" animBg="1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1628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File System Requirements for </a:t>
            </a:r>
            <a:r>
              <a:rPr lang="zh-CN" altLang="en-US" dirty="0">
                <a:solidFill>
                  <a:srgbClr val="903CD0"/>
                </a:solidFill>
                <a:latin typeface="+mn-lt"/>
                <a:cs typeface="Arial"/>
              </a:rPr>
              <a:t> </a:t>
            </a:r>
            <a:r>
              <a:rPr lang="en-US" altLang="zh-CN" dirty="0">
                <a:solidFill>
                  <a:srgbClr val="903CD0"/>
                </a:solidFill>
                <a:latin typeface="+mn-lt"/>
                <a:cs typeface="Arial"/>
              </a:rPr>
              <a:t>Mobile-Cloud</a:t>
            </a:r>
            <a:r>
              <a:rPr lang="zh-CN" altLang="en-US" dirty="0">
                <a:solidFill>
                  <a:srgbClr val="903CD0"/>
                </a:solidFill>
                <a:latin typeface="+mn-lt"/>
                <a:cs typeface="Arial"/>
              </a:rPr>
              <a:t> </a:t>
            </a:r>
            <a:r>
              <a:rPr lang="en-US" altLang="zh-CN" dirty="0">
                <a:solidFill>
                  <a:srgbClr val="903CD0"/>
                </a:solidFill>
                <a:latin typeface="+mn-lt"/>
                <a:cs typeface="Arial"/>
              </a:rPr>
              <a:t>Apps</a:t>
            </a:r>
            <a:endParaRPr lang="en-US" dirty="0">
              <a:solidFill>
                <a:srgbClr val="903CD0"/>
              </a:solidFill>
              <a:latin typeface="+mn-lt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7244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FF0000"/>
                </a:solidFill>
                <a:cs typeface="Arial"/>
              </a:rPr>
              <a:t>Location transparency</a:t>
            </a:r>
            <a:r>
              <a:rPr lang="en-US" sz="2400" dirty="0">
                <a:solidFill>
                  <a:schemeClr val="accent1"/>
                </a:solidFill>
                <a:cs typeface="Arial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Arial"/>
              </a:rPr>
              <a:t>Access remote files as though they were local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Arial"/>
              </a:rPr>
              <a:t>Maintain file sessions during task offloading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FF0000"/>
                </a:solidFill>
                <a:cs typeface="Arial"/>
              </a:rPr>
              <a:t>Consistency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Arial"/>
              </a:rPr>
              <a:t>Ensure correct execution of tasks distributed across </a:t>
            </a:r>
            <a:r>
              <a:rPr lang="en-US" sz="2000" dirty="0" smtClean="0">
                <a:cs typeface="Arial"/>
              </a:rPr>
              <a:t>mobiles </a:t>
            </a:r>
            <a:r>
              <a:rPr lang="en-US" sz="2000" dirty="0">
                <a:cs typeface="Arial"/>
              </a:rPr>
              <a:t>and cloud </a:t>
            </a:r>
            <a:endParaRPr lang="en-US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FF0000"/>
                </a:solidFill>
                <a:cs typeface="Arial"/>
              </a:rPr>
              <a:t>Performance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Arial"/>
              </a:rPr>
              <a:t>Provide low latency with little network overhead to save energy and network bandwidth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FF0000"/>
                </a:solidFill>
                <a:cs typeface="Arial"/>
              </a:rPr>
              <a:t>Ease of deployment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Arial"/>
              </a:rPr>
              <a:t>Require minimal privileges in addition to those needed to run task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Arial"/>
              </a:rPr>
              <a:t>No need to save to-be-accessed files before application runs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32</a:t>
            </a:fld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903CD0"/>
                </a:solidFill>
                <a:latin typeface="+mn-lt"/>
                <a:cs typeface="Arial"/>
              </a:rPr>
              <a:t>OFS</a:t>
            </a:r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 </a:t>
            </a:r>
            <a:r>
              <a:rPr lang="en-US" dirty="0" smtClean="0">
                <a:solidFill>
                  <a:srgbClr val="903CD0"/>
                </a:solidFill>
                <a:latin typeface="+mn-lt"/>
                <a:cs typeface="Arial"/>
              </a:rPr>
              <a:t>at a Glance </a:t>
            </a:r>
            <a:endParaRPr lang="en-US" dirty="0">
              <a:solidFill>
                <a:srgbClr val="903CD0"/>
              </a:solidFill>
              <a:latin typeface="+mn-lt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22" y="914400"/>
            <a:ext cx="8884356" cy="516378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cs typeface="Arial"/>
              </a:rPr>
              <a:t>Application-level 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file system</a:t>
            </a:r>
            <a:endParaRPr lang="en-US" sz="2400" dirty="0">
              <a:solidFill>
                <a:srgbClr val="FF0000"/>
              </a:solidFill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Arial"/>
              </a:rPr>
              <a:t>Doesn’t need system-wide management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Arial"/>
              </a:rPr>
              <a:t>Can work with any native file system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Arial"/>
              </a:rPr>
              <a:t>Doesn’t incur costly context switches 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  <a:cs typeface="Arial"/>
              </a:rPr>
              <a:t>Benefits</a:t>
            </a:r>
            <a:endParaRPr lang="en-US" sz="2400" dirty="0">
              <a:solidFill>
                <a:srgbClr val="FF0000"/>
              </a:solidFill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sz="2000" dirty="0" smtClean="0">
                <a:cs typeface="Arial"/>
              </a:rPr>
              <a:t>Different levels of consistency </a:t>
            </a:r>
            <a:r>
              <a:rPr lang="en-US" sz="2000" dirty="0">
                <a:cs typeface="Arial"/>
              </a:rPr>
              <a:t>(delayed-update policy)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Arial"/>
              </a:rPr>
              <a:t>Location transparency (file session management)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Arial"/>
              </a:rPr>
              <a:t>Low overhead (low latency file access, low overhead consistency maintenance)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Arial"/>
              </a:rPr>
              <a:t>Ease of deployment (application level)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33</a:t>
            </a:fld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pPr/>
              <a:t>34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24208" y="2672840"/>
            <a:ext cx="2619358" cy="1497200"/>
            <a:chOff x="5122770" y="2784341"/>
            <a:chExt cx="2619358" cy="1497200"/>
          </a:xfrm>
        </p:grpSpPr>
        <p:sp>
          <p:nvSpPr>
            <p:cNvPr id="6" name="TextBox 5"/>
            <p:cNvSpPr txBox="1"/>
            <p:nvPr/>
          </p:nvSpPr>
          <p:spPr>
            <a:xfrm flipH="1">
              <a:off x="5122770" y="2784341"/>
              <a:ext cx="2551078" cy="14972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6400800" y="3505200"/>
              <a:ext cx="9698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Local accesses</a:t>
              </a:r>
            </a:p>
          </p:txBody>
        </p:sp>
        <p:cxnSp>
          <p:nvCxnSpPr>
            <p:cNvPr id="8" name="Elbow Connector 7"/>
            <p:cNvCxnSpPr/>
            <p:nvPr/>
          </p:nvCxnSpPr>
          <p:spPr>
            <a:xfrm rot="16200000" flipH="1">
              <a:off x="5838629" y="3732753"/>
              <a:ext cx="1031898" cy="75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620987" y="2829580"/>
              <a:ext cx="1121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Offloading middleware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 flipH="1">
            <a:off x="6396383" y="1383563"/>
            <a:ext cx="1405650" cy="129091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Offloaded task</a:t>
            </a:r>
          </a:p>
        </p:txBody>
      </p:sp>
      <p:sp>
        <p:nvSpPr>
          <p:cNvPr id="11" name="Flowchart: Magnetic Disk 10"/>
          <p:cNvSpPr/>
          <p:nvPr/>
        </p:nvSpPr>
        <p:spPr>
          <a:xfrm flipH="1">
            <a:off x="7354065" y="5117842"/>
            <a:ext cx="672973" cy="690367"/>
          </a:xfrm>
          <a:prstGeom prst="flowChartMagneticDisk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153180"/>
            <a:ext cx="113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Standard file I/O interface</a:t>
            </a:r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6043624" y="1571787"/>
            <a:ext cx="340544" cy="587524"/>
          </a:xfrm>
          <a:prstGeom prst="bentConnector2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423330" y="4146422"/>
            <a:ext cx="2875212" cy="885728"/>
            <a:chOff x="5122770" y="4241576"/>
            <a:chExt cx="2875212" cy="885728"/>
          </a:xfrm>
        </p:grpSpPr>
        <p:sp>
          <p:nvSpPr>
            <p:cNvPr id="15" name="TextBox 14"/>
            <p:cNvSpPr txBox="1"/>
            <p:nvPr/>
          </p:nvSpPr>
          <p:spPr>
            <a:xfrm flipH="1">
              <a:off x="5122770" y="4241576"/>
              <a:ext cx="2875212" cy="8857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 anchor="b">
              <a:noAutofit/>
            </a:bodyPr>
            <a:lstStyle/>
            <a:p>
              <a:pPr algn="ctr"/>
              <a:endParaRPr 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5133724" y="4419600"/>
              <a:ext cx="594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Arial" panose="020B0604020202020204" pitchFamily="34" charset="0"/>
                </a:rPr>
                <a:t>OS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7400" y="4572000"/>
              <a:ext cx="2025986" cy="307777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Native File System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97287" y="2741681"/>
            <a:ext cx="2984214" cy="1473893"/>
            <a:chOff x="1156945" y="2836835"/>
            <a:chExt cx="2984214" cy="1473893"/>
          </a:xfrm>
        </p:grpSpPr>
        <p:sp>
          <p:nvSpPr>
            <p:cNvPr id="19" name="TextBox 18"/>
            <p:cNvSpPr txBox="1"/>
            <p:nvPr/>
          </p:nvSpPr>
          <p:spPr>
            <a:xfrm>
              <a:off x="1174775" y="2836835"/>
              <a:ext cx="2966384" cy="1473893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56945" y="2910277"/>
              <a:ext cx="1121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Offloading middleware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00200" y="3502912"/>
              <a:ext cx="987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Local accesses</a:t>
              </a:r>
            </a:p>
          </p:txBody>
        </p:sp>
        <p:cxnSp>
          <p:nvCxnSpPr>
            <p:cNvPr id="22" name="Elbow Connector 21"/>
            <p:cNvCxnSpPr/>
            <p:nvPr/>
          </p:nvCxnSpPr>
          <p:spPr>
            <a:xfrm rot="16200000" flipH="1">
              <a:off x="2226873" y="3792171"/>
              <a:ext cx="1031898" cy="75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02342" y="4209550"/>
            <a:ext cx="3379159" cy="885728"/>
            <a:chOff x="762000" y="4315337"/>
            <a:chExt cx="3379159" cy="885728"/>
          </a:xfrm>
        </p:grpSpPr>
        <p:sp>
          <p:nvSpPr>
            <p:cNvPr id="24" name="TextBox 23"/>
            <p:cNvSpPr txBox="1"/>
            <p:nvPr/>
          </p:nvSpPr>
          <p:spPr>
            <a:xfrm>
              <a:off x="762000" y="4315337"/>
              <a:ext cx="3379159" cy="8857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square" rtlCol="0" anchor="b">
              <a:noAutofit/>
            </a:bodyPr>
            <a:lstStyle/>
            <a:p>
              <a:pPr algn="ctr"/>
              <a:endParaRPr 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58120" y="4662789"/>
              <a:ext cx="2025986" cy="307777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Native File System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3443" y="4495406"/>
              <a:ext cx="594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Arial" panose="020B0604020202020204" pitchFamily="34" charset="0"/>
                </a:rPr>
                <a:t>OS</a:t>
              </a:r>
            </a:p>
          </p:txBody>
        </p:sp>
      </p:grpSp>
      <p:sp>
        <p:nvSpPr>
          <p:cNvPr id="27" name="Flowchart: Magnetic Disk 26"/>
          <p:cNvSpPr/>
          <p:nvPr/>
        </p:nvSpPr>
        <p:spPr>
          <a:xfrm>
            <a:off x="1777702" y="5311939"/>
            <a:ext cx="714196" cy="724684"/>
          </a:xfrm>
          <a:prstGeom prst="flowChartMagneticDisk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2797" y="1450958"/>
            <a:ext cx="1405651" cy="129091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Mobile app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06812" y="1143000"/>
            <a:ext cx="113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Standard file I/O interface</a:t>
            </a:r>
          </a:p>
        </p:txBody>
      </p:sp>
      <p:cxnSp>
        <p:nvCxnSpPr>
          <p:cNvPr id="30" name="Elbow Connector 29"/>
          <p:cNvCxnSpPr>
            <a:cxnSpLocks/>
          </p:cNvCxnSpPr>
          <p:nvPr/>
        </p:nvCxnSpPr>
        <p:spPr>
          <a:xfrm rot="16200000" flipH="1">
            <a:off x="2904532" y="1786131"/>
            <a:ext cx="555606" cy="336145"/>
          </a:xfrm>
          <a:prstGeom prst="bentConnector3">
            <a:avLst>
              <a:gd name="adj1" fmla="val -996"/>
            </a:avLst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79093" y="2243958"/>
            <a:ext cx="353943" cy="290643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90986" y="2241623"/>
            <a:ext cx="1700073" cy="967290"/>
            <a:chOff x="2298244" y="2641577"/>
            <a:chExt cx="1700073" cy="967290"/>
          </a:xfrm>
        </p:grpSpPr>
        <p:sp>
          <p:nvSpPr>
            <p:cNvPr id="33" name="TextBox 32"/>
            <p:cNvSpPr txBox="1"/>
            <p:nvPr/>
          </p:nvSpPr>
          <p:spPr>
            <a:xfrm>
              <a:off x="2298244" y="2641577"/>
              <a:ext cx="1700073" cy="967290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endParaRPr 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44344" y="2958107"/>
              <a:ext cx="601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Arial" panose="020B0604020202020204" pitchFamily="34" charset="0"/>
                </a:rPr>
                <a:t>OFS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861216" y="2850097"/>
            <a:ext cx="1136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Block buffer</a:t>
            </a:r>
          </a:p>
        </p:txBody>
      </p:sp>
      <p:sp>
        <p:nvSpPr>
          <p:cNvPr id="36" name="Flowchart: Multidocument 35"/>
          <p:cNvSpPr/>
          <p:nvPr/>
        </p:nvSpPr>
        <p:spPr>
          <a:xfrm>
            <a:off x="3043702" y="2451038"/>
            <a:ext cx="525007" cy="428315"/>
          </a:xfrm>
          <a:prstGeom prst="flowChartMultidocumen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80553" y="2905147"/>
            <a:ext cx="353943" cy="290643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92659" y="4227688"/>
            <a:ext cx="353943" cy="24493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5526995" y="2170197"/>
            <a:ext cx="353943" cy="290643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513429" y="2831386"/>
            <a:ext cx="353943" cy="290643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6514941" y="4153927"/>
            <a:ext cx="353943" cy="24493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4786848" y="813706"/>
            <a:ext cx="39983" cy="533954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33996" y="762000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34714" y="762000"/>
            <a:ext cx="1382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cs typeface="Arial" panose="020B0604020202020204" pitchFamily="34" charset="0"/>
              </a:rPr>
              <a:t>Mobile device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638209" y="3119382"/>
            <a:ext cx="2214017" cy="2698769"/>
            <a:chOff x="3566249" y="3214536"/>
            <a:chExt cx="2214017" cy="2698769"/>
          </a:xfrm>
        </p:grpSpPr>
        <p:sp>
          <p:nvSpPr>
            <p:cNvPr id="46" name="TextBox 45"/>
            <p:cNvSpPr txBox="1"/>
            <p:nvPr/>
          </p:nvSpPr>
          <p:spPr>
            <a:xfrm>
              <a:off x="3886200" y="5292472"/>
              <a:ext cx="17268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Unbuffered remote accesses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3566249" y="3214536"/>
              <a:ext cx="2214017" cy="2698769"/>
            </a:xfrm>
            <a:custGeom>
              <a:avLst/>
              <a:gdLst>
                <a:gd name="connsiteX0" fmla="*/ 0 w 3423684"/>
                <a:gd name="connsiteY0" fmla="*/ 127590 h 3087367"/>
                <a:gd name="connsiteX1" fmla="*/ 467833 w 3423684"/>
                <a:gd name="connsiteY1" fmla="*/ 2413590 h 3087367"/>
                <a:gd name="connsiteX2" fmla="*/ 1796903 w 3423684"/>
                <a:gd name="connsiteY2" fmla="*/ 3083441 h 3087367"/>
                <a:gd name="connsiteX3" fmla="*/ 2923954 w 3423684"/>
                <a:gd name="connsiteY3" fmla="*/ 2541181 h 3087367"/>
                <a:gd name="connsiteX4" fmla="*/ 3423684 w 3423684"/>
                <a:gd name="connsiteY4" fmla="*/ 0 h 3087367"/>
                <a:gd name="connsiteX0" fmla="*/ 0 w 3423684"/>
                <a:gd name="connsiteY0" fmla="*/ 127590 h 3133721"/>
                <a:gd name="connsiteX1" fmla="*/ 393405 w 3423684"/>
                <a:gd name="connsiteY1" fmla="*/ 2775097 h 3133721"/>
                <a:gd name="connsiteX2" fmla="*/ 1796903 w 3423684"/>
                <a:gd name="connsiteY2" fmla="*/ 3083441 h 3133721"/>
                <a:gd name="connsiteX3" fmla="*/ 2923954 w 3423684"/>
                <a:gd name="connsiteY3" fmla="*/ 2541181 h 3133721"/>
                <a:gd name="connsiteX4" fmla="*/ 3423684 w 3423684"/>
                <a:gd name="connsiteY4" fmla="*/ 0 h 3133721"/>
                <a:gd name="connsiteX0" fmla="*/ 0 w 3423684"/>
                <a:gd name="connsiteY0" fmla="*/ 127590 h 3213892"/>
                <a:gd name="connsiteX1" fmla="*/ 393405 w 3423684"/>
                <a:gd name="connsiteY1" fmla="*/ 2775097 h 3213892"/>
                <a:gd name="connsiteX2" fmla="*/ 1839433 w 3423684"/>
                <a:gd name="connsiteY2" fmla="*/ 3189766 h 3213892"/>
                <a:gd name="connsiteX3" fmla="*/ 2923954 w 3423684"/>
                <a:gd name="connsiteY3" fmla="*/ 2541181 h 3213892"/>
                <a:gd name="connsiteX4" fmla="*/ 3423684 w 3423684"/>
                <a:gd name="connsiteY4" fmla="*/ 0 h 3213892"/>
                <a:gd name="connsiteX0" fmla="*/ 0 w 3423684"/>
                <a:gd name="connsiteY0" fmla="*/ 127590 h 3201498"/>
                <a:gd name="connsiteX1" fmla="*/ 393405 w 3423684"/>
                <a:gd name="connsiteY1" fmla="*/ 2775097 h 3201498"/>
                <a:gd name="connsiteX2" fmla="*/ 1839433 w 3423684"/>
                <a:gd name="connsiteY2" fmla="*/ 3189766 h 3201498"/>
                <a:gd name="connsiteX3" fmla="*/ 3083443 w 3423684"/>
                <a:gd name="connsiteY3" fmla="*/ 2711302 h 3201498"/>
                <a:gd name="connsiteX4" fmla="*/ 3423684 w 3423684"/>
                <a:gd name="connsiteY4" fmla="*/ 0 h 3201498"/>
                <a:gd name="connsiteX0" fmla="*/ 0 w 3423684"/>
                <a:gd name="connsiteY0" fmla="*/ 127590 h 3201498"/>
                <a:gd name="connsiteX1" fmla="*/ 393405 w 3423684"/>
                <a:gd name="connsiteY1" fmla="*/ 2775097 h 3201498"/>
                <a:gd name="connsiteX2" fmla="*/ 1839433 w 3423684"/>
                <a:gd name="connsiteY2" fmla="*/ 3189766 h 3201498"/>
                <a:gd name="connsiteX3" fmla="*/ 3083443 w 3423684"/>
                <a:gd name="connsiteY3" fmla="*/ 2711302 h 3201498"/>
                <a:gd name="connsiteX4" fmla="*/ 3423684 w 3423684"/>
                <a:gd name="connsiteY4" fmla="*/ 0 h 3201498"/>
                <a:gd name="connsiteX0" fmla="*/ 0 w 3423684"/>
                <a:gd name="connsiteY0" fmla="*/ 127590 h 3199788"/>
                <a:gd name="connsiteX1" fmla="*/ 393405 w 3423684"/>
                <a:gd name="connsiteY1" fmla="*/ 2775097 h 3199788"/>
                <a:gd name="connsiteX2" fmla="*/ 1839433 w 3423684"/>
                <a:gd name="connsiteY2" fmla="*/ 3189766 h 3199788"/>
                <a:gd name="connsiteX3" fmla="*/ 3083443 w 3423684"/>
                <a:gd name="connsiteY3" fmla="*/ 2711302 h 3199788"/>
                <a:gd name="connsiteX4" fmla="*/ 3423684 w 3423684"/>
                <a:gd name="connsiteY4" fmla="*/ 0 h 3199788"/>
                <a:gd name="connsiteX0" fmla="*/ 0 w 3423684"/>
                <a:gd name="connsiteY0" fmla="*/ 127590 h 3207843"/>
                <a:gd name="connsiteX1" fmla="*/ 393405 w 3423684"/>
                <a:gd name="connsiteY1" fmla="*/ 2775097 h 3207843"/>
                <a:gd name="connsiteX2" fmla="*/ 1839433 w 3423684"/>
                <a:gd name="connsiteY2" fmla="*/ 3189766 h 3207843"/>
                <a:gd name="connsiteX3" fmla="*/ 3083443 w 3423684"/>
                <a:gd name="connsiteY3" fmla="*/ 2711302 h 3207843"/>
                <a:gd name="connsiteX4" fmla="*/ 3423684 w 3423684"/>
                <a:gd name="connsiteY4" fmla="*/ 0 h 3207843"/>
                <a:gd name="connsiteX0" fmla="*/ 0 w 3423684"/>
                <a:gd name="connsiteY0" fmla="*/ 127590 h 3204363"/>
                <a:gd name="connsiteX1" fmla="*/ 393405 w 3423684"/>
                <a:gd name="connsiteY1" fmla="*/ 2775097 h 3204363"/>
                <a:gd name="connsiteX2" fmla="*/ 1839433 w 3423684"/>
                <a:gd name="connsiteY2" fmla="*/ 3189766 h 3204363"/>
                <a:gd name="connsiteX3" fmla="*/ 3083443 w 3423684"/>
                <a:gd name="connsiteY3" fmla="*/ 2711302 h 3204363"/>
                <a:gd name="connsiteX4" fmla="*/ 3423684 w 3423684"/>
                <a:gd name="connsiteY4" fmla="*/ 0 h 3204363"/>
                <a:gd name="connsiteX0" fmla="*/ 0 w 3423684"/>
                <a:gd name="connsiteY0" fmla="*/ 127590 h 3199787"/>
                <a:gd name="connsiteX1" fmla="*/ 393405 w 3423684"/>
                <a:gd name="connsiteY1" fmla="*/ 2775097 h 3199787"/>
                <a:gd name="connsiteX2" fmla="*/ 1839433 w 3423684"/>
                <a:gd name="connsiteY2" fmla="*/ 3189766 h 3199787"/>
                <a:gd name="connsiteX3" fmla="*/ 3083443 w 3423684"/>
                <a:gd name="connsiteY3" fmla="*/ 2711302 h 3199787"/>
                <a:gd name="connsiteX4" fmla="*/ 3423684 w 3423684"/>
                <a:gd name="connsiteY4" fmla="*/ 0 h 3199787"/>
                <a:gd name="connsiteX0" fmla="*/ 0 w 3308275"/>
                <a:gd name="connsiteY0" fmla="*/ 127590 h 3199787"/>
                <a:gd name="connsiteX1" fmla="*/ 393405 w 3308275"/>
                <a:gd name="connsiteY1" fmla="*/ 2775097 h 3199787"/>
                <a:gd name="connsiteX2" fmla="*/ 1839433 w 3308275"/>
                <a:gd name="connsiteY2" fmla="*/ 3189766 h 3199787"/>
                <a:gd name="connsiteX3" fmla="*/ 3083443 w 3308275"/>
                <a:gd name="connsiteY3" fmla="*/ 2711302 h 3199787"/>
                <a:gd name="connsiteX4" fmla="*/ 3308275 w 3308275"/>
                <a:gd name="connsiteY4" fmla="*/ 0 h 3199787"/>
                <a:gd name="connsiteX0" fmla="*/ 0 w 3326109"/>
                <a:gd name="connsiteY0" fmla="*/ 127590 h 3199787"/>
                <a:gd name="connsiteX1" fmla="*/ 393405 w 3326109"/>
                <a:gd name="connsiteY1" fmla="*/ 2775097 h 3199787"/>
                <a:gd name="connsiteX2" fmla="*/ 1839433 w 3326109"/>
                <a:gd name="connsiteY2" fmla="*/ 3189766 h 3199787"/>
                <a:gd name="connsiteX3" fmla="*/ 3083443 w 3326109"/>
                <a:gd name="connsiteY3" fmla="*/ 2711302 h 3199787"/>
                <a:gd name="connsiteX4" fmla="*/ 3308275 w 3326109"/>
                <a:gd name="connsiteY4" fmla="*/ 0 h 319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6109" h="3199787">
                  <a:moveTo>
                    <a:pt x="0" y="127590"/>
                  </a:moveTo>
                  <a:cubicBezTo>
                    <a:pt x="84174" y="1024269"/>
                    <a:pt x="12405" y="2275367"/>
                    <a:pt x="393405" y="2775097"/>
                  </a:cubicBezTo>
                  <a:cubicBezTo>
                    <a:pt x="774405" y="3274827"/>
                    <a:pt x="1231604" y="3200398"/>
                    <a:pt x="1839433" y="3189766"/>
                  </a:cubicBezTo>
                  <a:cubicBezTo>
                    <a:pt x="2447262" y="3179134"/>
                    <a:pt x="2723708" y="3242930"/>
                    <a:pt x="3083443" y="2711302"/>
                  </a:cubicBezTo>
                  <a:cubicBezTo>
                    <a:pt x="3443178" y="2179674"/>
                    <a:pt x="3291630" y="1040270"/>
                    <a:pt x="330827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419074" y="2156976"/>
            <a:ext cx="1619019" cy="967290"/>
            <a:chOff x="5426332" y="2556930"/>
            <a:chExt cx="1619019" cy="967290"/>
          </a:xfrm>
        </p:grpSpPr>
        <p:sp>
          <p:nvSpPr>
            <p:cNvPr id="49" name="TextBox 48"/>
            <p:cNvSpPr txBox="1"/>
            <p:nvPr/>
          </p:nvSpPr>
          <p:spPr>
            <a:xfrm flipH="1">
              <a:off x="5426332" y="2556930"/>
              <a:ext cx="1565660" cy="967290"/>
            </a:xfrm>
            <a:prstGeom prst="rect">
              <a:avLst/>
            </a:prstGeom>
            <a:solidFill>
              <a:srgbClr val="FFFF00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endParaRPr 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443679" y="2754415"/>
              <a:ext cx="601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cs typeface="Arial" panose="020B0604020202020204" pitchFamily="34" charset="0"/>
                </a:rPr>
                <a:t>OFS</a:t>
              </a:r>
            </a:p>
          </p:txBody>
        </p:sp>
      </p:grpSp>
      <p:sp>
        <p:nvSpPr>
          <p:cNvPr id="51" name="Flowchart: Multidocument 50"/>
          <p:cNvSpPr/>
          <p:nvPr/>
        </p:nvSpPr>
        <p:spPr>
          <a:xfrm flipH="1">
            <a:off x="5693177" y="2366391"/>
            <a:ext cx="525007" cy="428315"/>
          </a:xfrm>
          <a:prstGeom prst="flowChartMultidocumen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5461468" y="2765450"/>
            <a:ext cx="1136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Block buffer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020755" y="2451038"/>
            <a:ext cx="1389445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cs typeface="Arial"/>
              </a:rPr>
              <a:t>Consistency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115650" y="2004224"/>
            <a:ext cx="5116145" cy="140353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-7258" y="0"/>
            <a:ext cx="9144000" cy="955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90000"/>
              </a:lnSpc>
            </a:pPr>
            <a:r>
              <a:rPr lang="en-US" sz="3600" b="1" dirty="0">
                <a:solidFill>
                  <a:srgbClr val="903CD0"/>
                </a:solidFill>
                <a:latin typeface="+mn-lt"/>
                <a:cs typeface="Arial"/>
              </a:rPr>
              <a:t>Overall System Architecture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07142" y="3562446"/>
            <a:ext cx="7029943" cy="22328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en-US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02885" y="3906715"/>
            <a:ext cx="682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OFS intercepts and monitors file access requests from tasks in application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002885" y="4512237"/>
            <a:ext cx="682792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b="1" dirty="0">
                <a:cs typeface="Arial"/>
              </a:rPr>
              <a:t>For remote file access, OFS maintains a block buffer to cache blocks read from remote files through network</a:t>
            </a:r>
          </a:p>
        </p:txBody>
      </p:sp>
      <p:cxnSp>
        <p:nvCxnSpPr>
          <p:cNvPr id="59" name="Elbow Connector 58"/>
          <p:cNvCxnSpPr/>
          <p:nvPr/>
        </p:nvCxnSpPr>
        <p:spPr>
          <a:xfrm>
            <a:off x="3043214" y="1676400"/>
            <a:ext cx="309586" cy="587524"/>
          </a:xfrm>
          <a:prstGeom prst="bentConnector2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 rot="10800000" flipV="1">
            <a:off x="6047046" y="1568818"/>
            <a:ext cx="340544" cy="587524"/>
          </a:xfrm>
          <a:prstGeom prst="bentConnector2">
            <a:avLst/>
          </a:prstGeom>
          <a:ln w="2857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owchart: Multidocument 60"/>
          <p:cNvSpPr/>
          <p:nvPr/>
        </p:nvSpPr>
        <p:spPr>
          <a:xfrm>
            <a:off x="3040742" y="2343246"/>
            <a:ext cx="736757" cy="500842"/>
          </a:xfrm>
          <a:prstGeom prst="flowChartMultidocumen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35942" y="2876646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cs typeface="Arial" panose="020B0604020202020204" pitchFamily="34" charset="0"/>
              </a:rPr>
              <a:t>Block buffer</a:t>
            </a:r>
          </a:p>
        </p:txBody>
      </p:sp>
      <p:sp>
        <p:nvSpPr>
          <p:cNvPr id="63" name="Flowchart: Multidocument 62"/>
          <p:cNvSpPr/>
          <p:nvPr/>
        </p:nvSpPr>
        <p:spPr>
          <a:xfrm>
            <a:off x="5707742" y="2264069"/>
            <a:ext cx="736757" cy="500842"/>
          </a:xfrm>
          <a:prstGeom prst="flowChartMultidocumen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02942" y="2797469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cs typeface="Arial" panose="020B0604020202020204" pitchFamily="34" charset="0"/>
              </a:rPr>
              <a:t>Block buffer</a:t>
            </a:r>
          </a:p>
        </p:txBody>
      </p:sp>
    </p:spTree>
    <p:extLst>
      <p:ext uri="{BB962C8B-B14F-4D97-AF65-F5344CB8AC3E}">
        <p14:creationId xmlns:p14="http://schemas.microsoft.com/office/powerpoint/2010/main" val="31026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5" grpId="0"/>
      <p:bldP spid="35" grpId="1"/>
      <p:bldP spid="35" grpId="2"/>
      <p:bldP spid="36" grpId="0" animBg="1"/>
      <p:bldP spid="36" grpId="1" animBg="1"/>
      <p:bldP spid="36" grpId="2" animBg="1"/>
      <p:bldP spid="43" grpId="0"/>
      <p:bldP spid="44" grpId="0"/>
      <p:bldP spid="51" grpId="0" animBg="1"/>
      <p:bldP spid="51" grpId="1" animBg="1"/>
      <p:bldP spid="51" grpId="2" animBg="1"/>
      <p:bldP spid="52" grpId="0"/>
      <p:bldP spid="52" grpId="1"/>
      <p:bldP spid="52" grpId="2"/>
      <p:bldP spid="53" grpId="0" animBg="1"/>
      <p:bldP spid="53" grpId="1" animBg="1"/>
      <p:bldP spid="54" grpId="0" animBg="1"/>
      <p:bldP spid="56" grpId="0" animBg="1"/>
      <p:bldP spid="56" grpId="1" animBg="1"/>
      <p:bldP spid="57" grpId="0"/>
      <p:bldP spid="57" grpId="1"/>
      <p:bldP spid="58" grpId="0"/>
      <p:bldP spid="58" grpId="1"/>
      <p:bldP spid="61" grpId="0" animBg="1"/>
      <p:bldP spid="61" grpId="1" animBg="1"/>
      <p:bldP spid="62" grpId="0"/>
      <p:bldP spid="62" grpId="1"/>
      <p:bldP spid="63" grpId="0" animBg="1"/>
      <p:bldP spid="63" grpId="1" animBg="1"/>
      <p:bldP spid="64" grpId="0"/>
      <p:bldP spid="6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949909" y="2964308"/>
            <a:ext cx="1917014" cy="4935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Buffer management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05568" y="2514283"/>
            <a:ext cx="1429416" cy="6182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Session management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20641" y="1748064"/>
            <a:ext cx="2574361" cy="5204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Native/OFS Switch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56365" y="990600"/>
            <a:ext cx="326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Standard file I/O interface to app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408907" y="2268555"/>
            <a:ext cx="0" cy="69575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50" idx="0"/>
          </p:cNvCxnSpPr>
          <p:nvPr/>
        </p:nvCxnSpPr>
        <p:spPr>
          <a:xfrm>
            <a:off x="3147153" y="3457880"/>
            <a:ext cx="0" cy="39638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54" idx="1"/>
          </p:cNvCxnSpPr>
          <p:nvPr/>
        </p:nvCxnSpPr>
        <p:spPr>
          <a:xfrm>
            <a:off x="3497239" y="4017485"/>
            <a:ext cx="94228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95400" y="5100544"/>
            <a:ext cx="216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To native file systems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514142" y="3854268"/>
            <a:ext cx="1311576" cy="729996"/>
            <a:chOff x="2044956" y="3406772"/>
            <a:chExt cx="1846504" cy="1103985"/>
          </a:xfrm>
        </p:grpSpPr>
        <p:sp>
          <p:nvSpPr>
            <p:cNvPr id="50" name="Flowchart: Multidocument 49"/>
            <p:cNvSpPr/>
            <p:nvPr/>
          </p:nvSpPr>
          <p:spPr>
            <a:xfrm>
              <a:off x="2286000" y="3406772"/>
              <a:ext cx="1143010" cy="542487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044956" y="3952210"/>
              <a:ext cx="1846504" cy="558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cs typeface="Arial" panose="020B0604020202020204" pitchFamily="34" charset="0"/>
                </a:rPr>
                <a:t>Block buffer</a:t>
              </a:r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3615226" y="1300429"/>
            <a:ext cx="0" cy="46184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841358" y="2268555"/>
            <a:ext cx="0" cy="2831988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39527" y="3679283"/>
            <a:ext cx="1495205" cy="6764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Consistency management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946633" y="3867995"/>
            <a:ext cx="2193056" cy="646331"/>
            <a:chOff x="6467475" y="4663487"/>
            <a:chExt cx="2193056" cy="646331"/>
          </a:xfrm>
        </p:grpSpPr>
        <p:sp>
          <p:nvSpPr>
            <p:cNvPr id="56" name="TextBox 55"/>
            <p:cNvSpPr txBox="1"/>
            <p:nvPr/>
          </p:nvSpPr>
          <p:spPr>
            <a:xfrm>
              <a:off x="6997262" y="4663487"/>
              <a:ext cx="1663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anose="020B0604020202020204" pitchFamily="34" charset="0"/>
                </a:rPr>
                <a:t>To other devices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6467475" y="4838700"/>
              <a:ext cx="518854" cy="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883580" y="2579243"/>
            <a:ext cx="4358578" cy="923330"/>
            <a:chOff x="4404422" y="3374735"/>
            <a:chExt cx="4358578" cy="923330"/>
          </a:xfrm>
        </p:grpSpPr>
        <p:sp>
          <p:nvSpPr>
            <p:cNvPr id="60" name="TextBox 59"/>
            <p:cNvSpPr txBox="1"/>
            <p:nvPr/>
          </p:nvSpPr>
          <p:spPr>
            <a:xfrm>
              <a:off x="6974428" y="3374735"/>
              <a:ext cx="178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Arial" panose="020B0604020202020204" pitchFamily="34" charset="0"/>
                </a:rPr>
                <a:t>Interface to task offloading middleware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6544174" y="3590306"/>
              <a:ext cx="418601" cy="535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4404422" y="4038889"/>
              <a:ext cx="257000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4048530" y="2268555"/>
            <a:ext cx="404398" cy="1510688"/>
            <a:chOff x="4005558" y="1521646"/>
            <a:chExt cx="465753" cy="2050717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4005558" y="1521646"/>
              <a:ext cx="0" cy="204278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4005558" y="3564432"/>
              <a:ext cx="465753" cy="79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4195682" y="2055661"/>
            <a:ext cx="416125" cy="759757"/>
            <a:chOff x="4876800" y="2438400"/>
            <a:chExt cx="430986" cy="784452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5105400" y="2438400"/>
              <a:ext cx="0" cy="7844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5111854" y="3212054"/>
              <a:ext cx="195932" cy="90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876800" y="2442647"/>
              <a:ext cx="228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Elbow Connector 71"/>
          <p:cNvCxnSpPr>
            <a:stCxn id="50" idx="1"/>
            <a:endCxn id="48" idx="0"/>
          </p:cNvCxnSpPr>
          <p:nvPr/>
        </p:nvCxnSpPr>
        <p:spPr>
          <a:xfrm rot="10800000" flipV="1">
            <a:off x="2377908" y="4033624"/>
            <a:ext cx="307448" cy="1066919"/>
          </a:xfrm>
          <a:prstGeom prst="bentConnector2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515942" y="1550402"/>
            <a:ext cx="4678218" cy="32205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88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OFS </a:t>
            </a:r>
            <a:r>
              <a:rPr lang="en-US" dirty="0" smtClean="0">
                <a:solidFill>
                  <a:srgbClr val="903CD0"/>
                </a:solidFill>
                <a:latin typeface="+mn-lt"/>
                <a:cs typeface="Arial"/>
              </a:rPr>
              <a:t>Architecture Details</a:t>
            </a:r>
            <a:endParaRPr lang="en-US" dirty="0">
              <a:solidFill>
                <a:srgbClr val="903CD0"/>
              </a:solidFill>
              <a:latin typeface="+mn-lt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35</a:t>
            </a:fld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6849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Delayed-Update </a:t>
            </a:r>
            <a:r>
              <a:rPr lang="en-US" dirty="0" smtClean="0">
                <a:solidFill>
                  <a:srgbClr val="903CD0"/>
                </a:solidFill>
                <a:latin typeface="+mn-lt"/>
                <a:cs typeface="Arial"/>
              </a:rPr>
              <a:t>Consistency Algorithm</a:t>
            </a:r>
            <a:endParaRPr lang="en-US" dirty="0">
              <a:solidFill>
                <a:srgbClr val="903CD0"/>
              </a:solidFill>
              <a:latin typeface="+mn-lt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" y="838200"/>
            <a:ext cx="8971722" cy="15888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cs typeface="Arial"/>
              </a:rPr>
              <a:t>Monitor file access pattern to efficiently maintain strong consistency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cs typeface="Arial"/>
              </a:rPr>
              <a:t>Combination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of write-invalidate and write-update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FF0000"/>
                </a:solidFill>
                <a:cs typeface="Arial"/>
              </a:rPr>
              <a:t>Invalidate duplicates; update them when they are about be to read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609600" y="2438400"/>
            <a:ext cx="7585963" cy="3103779"/>
            <a:chOff x="922776" y="3730367"/>
            <a:chExt cx="7585963" cy="3103779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974937" y="4958277"/>
              <a:ext cx="6133528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8183009" y="474146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T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100079" y="4524131"/>
              <a:ext cx="0" cy="3700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053809" y="4524131"/>
              <a:ext cx="0" cy="3700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356330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044352" y="4524131"/>
              <a:ext cx="0" cy="3700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590273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824216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700597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898747" y="4524131"/>
              <a:ext cx="0" cy="3700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7213270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429432" y="4524131"/>
              <a:ext cx="0" cy="3700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67805" y="4465210"/>
              <a:ext cx="838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Cloud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2776" y="5031671"/>
              <a:ext cx="928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Mobile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2319852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553795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87738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346348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580291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4814234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319065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5553008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746608" y="4524131"/>
              <a:ext cx="0" cy="3700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984844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218787" y="5031686"/>
              <a:ext cx="0" cy="36930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340333" y="4524131"/>
              <a:ext cx="0" cy="370029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142359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70594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07837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66997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404239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41482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67447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95682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23918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39055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67290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93680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037595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509019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024845" y="546929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w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09027" y="4067784"/>
              <a:ext cx="351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78847" y="4067784"/>
              <a:ext cx="351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78120" y="4067784"/>
              <a:ext cx="351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570919" y="4067784"/>
              <a:ext cx="351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4644" y="4067784"/>
              <a:ext cx="351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723058" y="4067784"/>
              <a:ext cx="351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244196" y="4067784"/>
              <a:ext cx="3513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  <a:latin typeface="Arial"/>
                  <a:cs typeface="Arial"/>
                </a:rPr>
                <a:t>R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6200000">
              <a:off x="1737308" y="6091349"/>
              <a:ext cx="1131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Invalidate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785266" y="3730367"/>
              <a:ext cx="652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Miss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825741" y="3730367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Hit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811615" y="3730367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Hit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455782" y="3730367"/>
              <a:ext cx="652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Miss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05178" y="3730367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Hit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569205" y="3730367"/>
              <a:ext cx="652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Miss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95256" y="3730367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/>
                  <a:cs typeface="Arial"/>
                </a:rPr>
                <a:t>Hit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 rot="16200000">
              <a:off x="2762198" y="6091349"/>
              <a:ext cx="1131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Invalidate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3369641" y="5952490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Update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 rot="16200000">
              <a:off x="3774165" y="6083398"/>
              <a:ext cx="1131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Invalidate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 rot="16200000">
              <a:off x="4344339" y="5944539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Update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 rot="16200000">
              <a:off x="4709108" y="6091349"/>
              <a:ext cx="1131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Invalidate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 rot="16200000">
              <a:off x="6740294" y="5952490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Update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 rot="16200000">
              <a:off x="5394908" y="6091349"/>
              <a:ext cx="1131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Invalidate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 rot="16200000">
              <a:off x="5792139" y="5952490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Update</a:t>
              </a:r>
              <a:endParaRPr lang="en-US" b="1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123153" y="6099300"/>
              <a:ext cx="1131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latin typeface="Arial"/>
                  <a:cs typeface="Arial"/>
                </a:rPr>
                <a:t>Invalidate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45" name="Slide Number Placeholder 44"/>
          <p:cNvSpPr>
            <a:spLocks noGrp="1"/>
          </p:cNvSpPr>
          <p:nvPr>
            <p:ph type="sldNum" sz="quarter" idx="4294967295"/>
          </p:nvPr>
        </p:nvSpPr>
        <p:spPr>
          <a:xfrm>
            <a:off x="6954328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36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2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1"/>
            <a:ext cx="78867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OFS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067800" cy="4876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Implemented in Java on Android OS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Uses an Android-x86 VM to run offloaded tasks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Uses </a:t>
            </a:r>
            <a:r>
              <a:rPr lang="en-US" sz="2400" dirty="0" err="1" smtClean="0">
                <a:cs typeface="Arial"/>
              </a:rPr>
              <a:t>Kryonet</a:t>
            </a:r>
            <a:r>
              <a:rPr lang="en-US" sz="2400" dirty="0" smtClean="0">
                <a:cs typeface="Arial"/>
              </a:rPr>
              <a:t>, an </a:t>
            </a:r>
            <a:r>
              <a:rPr lang="en-US" sz="2400" dirty="0">
                <a:cs typeface="Arial"/>
              </a:rPr>
              <a:t>NIO-based </a:t>
            </a:r>
            <a:r>
              <a:rPr lang="en-US" sz="2400" dirty="0" smtClean="0">
                <a:cs typeface="Arial"/>
              </a:rPr>
              <a:t>TCP library, for network communication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  <a:cs typeface="Arial"/>
              </a:rPr>
              <a:t>Decoupled from task offloading systems: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Increases compatibility with different offloading systems 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Reduces development efforts 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cs typeface="Arial"/>
              </a:rPr>
              <a:t>Implemented as separate system running </a:t>
            </a:r>
            <a:r>
              <a:rPr lang="en-US" sz="2400" dirty="0" smtClean="0">
                <a:solidFill>
                  <a:srgbClr val="FF0000"/>
                </a:solidFill>
                <a:cs typeface="Arial"/>
              </a:rPr>
              <a:t>a set of Android services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  <a:cs typeface="Arial"/>
              </a:rPr>
              <a:t>OFS stub linked into each app </a:t>
            </a:r>
            <a:r>
              <a:rPr lang="en-US" sz="2400" dirty="0" smtClean="0">
                <a:cs typeface="Arial"/>
              </a:rPr>
              <a:t>to interface between app and OFS</a:t>
            </a:r>
            <a:endParaRPr lang="en-US" sz="2400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37</a:t>
            </a:fld>
            <a:endParaRPr lang="en-US" sz="1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40" y="762000"/>
            <a:ext cx="7297146" cy="565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74"/>
            <a:ext cx="7886700" cy="8981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Architecture of OFS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035675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38</a:t>
            </a:fld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52644" y="3333338"/>
            <a:ext cx="3400758" cy="793912"/>
          </a:xfrm>
          <a:prstGeom prst="wedgeRoundRectCallout">
            <a:avLst>
              <a:gd name="adj1" fmla="val -6665"/>
              <a:gd name="adj2" fmla="val -10290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cs typeface="Arial"/>
              </a:rPr>
              <a:t> Upper Layer: OFS Stub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821698" y="4498370"/>
            <a:ext cx="4172803" cy="793912"/>
          </a:xfrm>
          <a:prstGeom prst="wedgeRoundRectCallout">
            <a:avLst>
              <a:gd name="adj1" fmla="val -10373"/>
              <a:gd name="adj2" fmla="val -1560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Arial"/>
              </a:rPr>
              <a:t>Lower Layer: OFS Middleware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49" y="1876600"/>
            <a:ext cx="2586519" cy="96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01001" y="1820164"/>
            <a:ext cx="2606723" cy="107817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1449" y="1053542"/>
            <a:ext cx="3807725" cy="258847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05" y="1108071"/>
            <a:ext cx="3653340" cy="247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2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40" y="685800"/>
            <a:ext cx="7297146" cy="565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876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Architecture of OFS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39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70212" y="4012267"/>
            <a:ext cx="7830788" cy="1892624"/>
          </a:xfrm>
          <a:prstGeom prst="wedgeRoundRectCallout">
            <a:avLst>
              <a:gd name="adj1" fmla="val -9290"/>
              <a:gd name="adj2" fmla="val -12914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Intercept I/O requests using 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AspectJ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Code to analyze I/O requests and to call appropriate methods is 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injected with the weaving mechanism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Arial"/>
              </a:rPr>
              <a:t>Inject </a:t>
            </a:r>
            <a:r>
              <a:rPr lang="en-US" sz="2400" dirty="0">
                <a:solidFill>
                  <a:schemeClr val="tx1"/>
                </a:solidFill>
                <a:cs typeface="Arial"/>
              </a:rPr>
              <a:t>the code during 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compile time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8200" y="4024142"/>
            <a:ext cx="8134065" cy="1892624"/>
          </a:xfrm>
          <a:prstGeom prst="wedgeRoundRectCallout">
            <a:avLst>
              <a:gd name="adj1" fmla="val -37872"/>
              <a:gd name="adj2" fmla="val -13059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Helps native/OFS switch to filter I/O requests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cs typeface="Arial"/>
              </a:rPr>
              <a:t>Manages and updates file status </a:t>
            </a:r>
            <a:r>
              <a:rPr lang="en-US" sz="2000" dirty="0">
                <a:solidFill>
                  <a:schemeClr val="tx1"/>
                </a:solidFill>
                <a:cs typeface="Arial"/>
              </a:rPr>
              <a:t>(such as location, open mode, etc.) and 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data structures</a:t>
            </a:r>
            <a:r>
              <a:rPr lang="en-US" sz="2000" dirty="0">
                <a:solidFill>
                  <a:schemeClr val="tx1"/>
                </a:solidFill>
                <a:cs typeface="Arial"/>
              </a:rPr>
              <a:t> for accessing opened files during an active session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23" y="1907011"/>
            <a:ext cx="10858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73" y="1907779"/>
            <a:ext cx="12573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1043" y="1880444"/>
            <a:ext cx="1303361" cy="6141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6537" y="1880444"/>
            <a:ext cx="1173712" cy="6141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5" grpId="0" animBg="1"/>
      <p:bldP spid="5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Research Directions for Avatar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4200" y="2514600"/>
            <a:ext cx="2514600" cy="990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74728" y="2748290"/>
            <a:ext cx="2464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Avatar Platform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304800" y="990600"/>
            <a:ext cx="2895600" cy="1143000"/>
          </a:xfrm>
          <a:prstGeom prst="ellipse">
            <a:avLst/>
          </a:prstGeom>
          <a:noFill/>
          <a:ln w="3810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8690" y="1189466"/>
            <a:ext cx="186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Distributed</a:t>
            </a:r>
          </a:p>
          <a:p>
            <a:pPr algn="ctr"/>
            <a:r>
              <a:rPr lang="en-US" sz="2400" dirty="0" smtClean="0"/>
              <a:t>Programming</a:t>
            </a:r>
          </a:p>
        </p:txBody>
      </p:sp>
      <p:sp>
        <p:nvSpPr>
          <p:cNvPr id="9" name="Oval 8"/>
          <p:cNvSpPr/>
          <p:nvPr/>
        </p:nvSpPr>
        <p:spPr>
          <a:xfrm>
            <a:off x="5638800" y="990600"/>
            <a:ext cx="2895600" cy="1143000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50074" y="1331267"/>
            <a:ext cx="1073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Privacy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76200" y="4114800"/>
            <a:ext cx="2895600" cy="1143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0619" y="4419600"/>
            <a:ext cx="2089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Mobile Sensing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172200" y="4038600"/>
            <a:ext cx="2895600" cy="1143000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01503" y="4198203"/>
            <a:ext cx="1580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Distributed</a:t>
            </a:r>
          </a:p>
          <a:p>
            <a:pPr algn="ctr"/>
            <a:r>
              <a:rPr lang="en-US" sz="2400" dirty="0" smtClean="0"/>
              <a:t>Offloading</a:t>
            </a:r>
          </a:p>
        </p:txBody>
      </p:sp>
      <p:sp>
        <p:nvSpPr>
          <p:cNvPr id="15" name="Oval 14"/>
          <p:cNvSpPr/>
          <p:nvPr/>
        </p:nvSpPr>
        <p:spPr>
          <a:xfrm>
            <a:off x="3124200" y="4038600"/>
            <a:ext cx="2895600" cy="1143000"/>
          </a:xfrm>
          <a:prstGeom prst="ellipse">
            <a:avLst/>
          </a:prstGeom>
          <a:noFill/>
          <a:ln w="38100">
            <a:solidFill>
              <a:srgbClr val="903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733800" y="4415135"/>
            <a:ext cx="1698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File Systems</a:t>
            </a:r>
            <a:endParaRPr lang="en-US" sz="2400" dirty="0"/>
          </a:p>
        </p:txBody>
      </p:sp>
      <p:cxnSp>
        <p:nvCxnSpPr>
          <p:cNvPr id="18" name="Straight Arrow Connector 17"/>
          <p:cNvCxnSpPr>
            <a:stCxn id="7" idx="5"/>
          </p:cNvCxnSpPr>
          <p:nvPr/>
        </p:nvCxnSpPr>
        <p:spPr>
          <a:xfrm>
            <a:off x="2776349" y="1966212"/>
            <a:ext cx="1186051" cy="54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</p:cNvCxnSpPr>
          <p:nvPr/>
        </p:nvCxnSpPr>
        <p:spPr>
          <a:xfrm flipH="1">
            <a:off x="4876800" y="1966212"/>
            <a:ext cx="1186051" cy="54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7"/>
          </p:cNvCxnSpPr>
          <p:nvPr/>
        </p:nvCxnSpPr>
        <p:spPr>
          <a:xfrm flipV="1">
            <a:off x="2547749" y="3520188"/>
            <a:ext cx="1338451" cy="762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0"/>
          </p:cNvCxnSpPr>
          <p:nvPr/>
        </p:nvCxnSpPr>
        <p:spPr>
          <a:xfrm flipV="1">
            <a:off x="4572000" y="3505200"/>
            <a:ext cx="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3" idx="1"/>
          </p:cNvCxnSpPr>
          <p:nvPr/>
        </p:nvCxnSpPr>
        <p:spPr>
          <a:xfrm flipH="1" flipV="1">
            <a:off x="5201304" y="3531567"/>
            <a:ext cx="1394947" cy="674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7200" y="2263914"/>
            <a:ext cx="2456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Moitree</a:t>
            </a:r>
            <a:r>
              <a:rPr lang="en-US" sz="2000" dirty="0" smtClean="0">
                <a:solidFill>
                  <a:srgbClr val="FF0000"/>
                </a:solidFill>
              </a:rPr>
              <a:t> Middleware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IEEE Mobile Cloud ‘16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5704" y="2173069"/>
            <a:ext cx="3785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Privacy Preserving Face Matching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IEEE Sarnoff Symposium ‘16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50074" y="3406914"/>
            <a:ext cx="2456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CASINO Framework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IEEE Mobile Cloud ‘18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56753" y="5257800"/>
            <a:ext cx="3868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03CD0"/>
                </a:solidFill>
              </a:rPr>
              <a:t>OFS Mobile-Cloud File System</a:t>
            </a:r>
          </a:p>
          <a:p>
            <a:pPr algn="ctr"/>
            <a:r>
              <a:rPr lang="en-US" sz="2000" dirty="0" smtClean="0">
                <a:solidFill>
                  <a:srgbClr val="903CD0"/>
                </a:solidFill>
              </a:rPr>
              <a:t>IEEE Trans. on Cloud Computing ‘18</a:t>
            </a:r>
            <a:endParaRPr lang="en-US" sz="2000" dirty="0">
              <a:solidFill>
                <a:srgbClr val="903CD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026" y="5257800"/>
            <a:ext cx="3564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Distributed Sensor Virtualization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IEEE </a:t>
            </a:r>
            <a:r>
              <a:rPr lang="en-US" sz="2000" dirty="0" err="1" smtClean="0">
                <a:solidFill>
                  <a:srgbClr val="0070C0"/>
                </a:solidFill>
              </a:rPr>
              <a:t>Percom</a:t>
            </a:r>
            <a:r>
              <a:rPr lang="en-US" sz="2000" dirty="0" smtClean="0">
                <a:solidFill>
                  <a:srgbClr val="0070C0"/>
                </a:solidFill>
              </a:rPr>
              <a:t> ‘18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4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40" y="685800"/>
            <a:ext cx="7297146" cy="565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62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Architecture of OFS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40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91449" y="977342"/>
            <a:ext cx="3807725" cy="258847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170212" y="4191464"/>
            <a:ext cx="7830788" cy="1892624"/>
          </a:xfrm>
          <a:prstGeom prst="wedgeRoundRectCallout">
            <a:avLst>
              <a:gd name="adj1" fmla="val 29052"/>
              <a:gd name="adj2" fmla="val -8227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Implemented as a set of </a:t>
            </a:r>
            <a:r>
              <a:rPr lang="en-US" sz="2400" i="1" dirty="0">
                <a:solidFill>
                  <a:srgbClr val="FF0000"/>
                </a:solidFill>
                <a:cs typeface="Arial"/>
              </a:rPr>
              <a:t>sticky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 application services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Starts automatically when the system is 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Simple check-pointing mechanism is implemented to prevent loss of states and data in case service is killed</a:t>
            </a:r>
            <a:endParaRPr lang="en-US" sz="240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53" y="1031871"/>
            <a:ext cx="3653340" cy="247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17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938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Case Study: Photo </a:t>
            </a:r>
            <a:r>
              <a:rPr lang="en-US" dirty="0" smtClean="0">
                <a:solidFill>
                  <a:srgbClr val="903CD0"/>
                </a:solidFill>
                <a:latin typeface="+mn-lt"/>
                <a:cs typeface="Arial"/>
              </a:rPr>
              <a:t>Enhancement (PE) </a:t>
            </a:r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9383"/>
            <a:ext cx="9144000" cy="51804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PE-Dropbox does not work</a:t>
            </a:r>
            <a:endParaRPr 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cs typeface="Arial" panose="020B0604020202020204" pitchFamily="34" charset="0"/>
              </a:rPr>
              <a:t>Have to manually mark the photos available for offline </a:t>
            </a:r>
            <a:r>
              <a:rPr lang="en-US" sz="2000" dirty="0" smtClean="0">
                <a:cs typeface="Arial" panose="020B0604020202020204" pitchFamily="34" charset="0"/>
              </a:rPr>
              <a:t>access to be able to download them on mobile</a:t>
            </a:r>
            <a:endParaRPr lang="en-US" sz="2000" dirty="0"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cs typeface="Arial" panose="020B0604020202020204" pitchFamily="34" charset="0"/>
              </a:rPr>
              <a:t>Photos have to </a:t>
            </a:r>
            <a:r>
              <a:rPr lang="en-US" sz="2000" dirty="0" smtClean="0">
                <a:cs typeface="Arial" panose="020B0604020202020204" pitchFamily="34" charset="0"/>
              </a:rPr>
              <a:t>be reopen </a:t>
            </a:r>
            <a:r>
              <a:rPr lang="en-US" sz="2000" dirty="0">
                <a:cs typeface="Arial" panose="020B0604020202020204" pitchFamily="34" charset="0"/>
              </a:rPr>
              <a:t>before </a:t>
            </a:r>
            <a:r>
              <a:rPr lang="en-US" sz="2000" dirty="0" smtClean="0">
                <a:cs typeface="Arial" panose="020B0604020202020204" pitchFamily="34" charset="0"/>
              </a:rPr>
              <a:t>reading them the </a:t>
            </a:r>
            <a:r>
              <a:rPr lang="en-US" sz="2000" dirty="0">
                <a:cs typeface="Arial" panose="020B0604020202020204" pitchFamily="34" charset="0"/>
              </a:rPr>
              <a:t>first time in cloud or mobile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App </a:t>
            </a:r>
            <a:r>
              <a:rPr lang="en-US" sz="2000" dirty="0">
                <a:cs typeface="Arial" panose="020B0604020202020204" pitchFamily="34" charset="0"/>
              </a:rPr>
              <a:t>displays old version of the photo despite newer version being available </a:t>
            </a:r>
            <a:r>
              <a:rPr lang="en-US" sz="2000" dirty="0" smtClean="0">
                <a:cs typeface="Arial" panose="020B0604020202020204" pitchFamily="34" charset="0"/>
              </a:rPr>
              <a:t>in </a:t>
            </a:r>
            <a:r>
              <a:rPr lang="en-US" sz="2000" dirty="0">
                <a:cs typeface="Arial" panose="020B0604020202020204" pitchFamily="34" charset="0"/>
              </a:rPr>
              <a:t>the cloud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cs typeface="Arial" panose="020B0604020202020204" pitchFamily="34" charset="0"/>
              </a:rPr>
              <a:t>PE-OFS </a:t>
            </a:r>
            <a:r>
              <a:rPr lang="en-US" sz="2400" dirty="0" smtClean="0">
                <a:cs typeface="Arial" panose="020B0604020202020204" pitchFamily="34" charset="0"/>
              </a:rPr>
              <a:t>works well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With no task offloaded: </a:t>
            </a:r>
            <a:r>
              <a:rPr lang="en-US" sz="2400" dirty="0" smtClean="0">
                <a:cs typeface="Arial" panose="020B0604020202020204" pitchFamily="34" charset="0"/>
              </a:rPr>
              <a:t>end-to-end latency increases by </a:t>
            </a:r>
            <a:r>
              <a:rPr lang="en-US" sz="2400" dirty="0" smtClean="0">
                <a:solidFill>
                  <a:srgbClr val="FF0000"/>
                </a:solidFill>
                <a:cs typeface="Arial" panose="020B0604020202020204" pitchFamily="34" charset="0"/>
              </a:rPr>
              <a:t>less than 0.6% compared to PE-Mobile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With task offloading: </a:t>
            </a:r>
          </a:p>
          <a:p>
            <a:pPr lvl="2">
              <a:lnSpc>
                <a:spcPct val="10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End-to-end latency 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decreases by 43%</a:t>
            </a:r>
            <a:r>
              <a:rPr lang="en-US" sz="2000" dirty="0" smtClean="0">
                <a:cs typeface="Arial" panose="020B0604020202020204" pitchFamily="34" charset="0"/>
              </a:rPr>
              <a:t> on average compared to PE-Mobile</a:t>
            </a:r>
          </a:p>
          <a:p>
            <a:pPr lvl="2">
              <a:lnSpc>
                <a:spcPct val="10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Combined energy consumption of the app and the middleware is </a:t>
            </a: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decreased by 3%</a:t>
            </a:r>
            <a:r>
              <a:rPr lang="en-US" sz="2000" dirty="0" smtClean="0">
                <a:cs typeface="Arial" panose="020B0604020202020204" pitchFamily="34" charset="0"/>
              </a:rPr>
              <a:t> compared to PE-Mobile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41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28"/>
            <a:ext cx="9144000" cy="100190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903CD0"/>
                </a:solidFill>
                <a:latin typeface="+mn-lt"/>
                <a:cs typeface="Arial"/>
              </a:rPr>
              <a:t>I/O Latency with PE App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096000"/>
            <a:ext cx="2133600" cy="365125"/>
          </a:xfrm>
        </p:spPr>
        <p:txBody>
          <a:bodyPr/>
          <a:lstStyle/>
          <a:p>
            <a:fld id="{835CDBF6-92AD-3F4A-8539-889E728BC7C4}" type="slidenum">
              <a:rPr lang="en-US" sz="1400" b="1" smtClean="0">
                <a:solidFill>
                  <a:schemeClr val="tx1"/>
                </a:solidFill>
              </a:rPr>
              <a:t>42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273" y="990600"/>
            <a:ext cx="4926839" cy="472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5160" y="990600"/>
            <a:ext cx="4360360" cy="4852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</a:rPr>
              <a:t>29% lower average read latency</a:t>
            </a:r>
            <a:r>
              <a:rPr lang="en-US" sz="2400" dirty="0"/>
              <a:t> compared to write-invalidate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23</a:t>
            </a:r>
            <a:r>
              <a:rPr lang="en-US" sz="2400" dirty="0">
                <a:solidFill>
                  <a:srgbClr val="FF0000"/>
                </a:solidFill>
              </a:rPr>
              <a:t>% lower average write latency</a:t>
            </a:r>
            <a:r>
              <a:rPr lang="en-US" sz="2400" dirty="0"/>
              <a:t> compared to </a:t>
            </a:r>
            <a:r>
              <a:rPr lang="en-US" sz="2400" dirty="0" smtClean="0"/>
              <a:t>write-update</a:t>
            </a:r>
            <a:endParaRPr lang="en-US" sz="2400" dirty="0"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</a:rPr>
              <a:t>8% and 12% lower average I/O latency</a:t>
            </a:r>
            <a:r>
              <a:rPr lang="en-US" sz="2400" dirty="0"/>
              <a:t> compared to  write-invalidate and write-update policies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5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668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Conclusions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9067800" cy="50291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We provide system support at 3 layers to enable distributed mobile-cloud app development and deployment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Programming: </a:t>
            </a:r>
            <a:r>
              <a:rPr lang="en-US" sz="2400" dirty="0" err="1" smtClean="0"/>
              <a:t>Moitree</a:t>
            </a:r>
            <a:r>
              <a:rPr lang="en-US" sz="2400" dirty="0" smtClean="0"/>
              <a:t> provides a high-level, context-aware, group-based programming model 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</a:rPr>
              <a:t>Sensing</a:t>
            </a:r>
            <a:r>
              <a:rPr lang="en-US" sz="2400" dirty="0" smtClean="0"/>
              <a:t>: </a:t>
            </a:r>
            <a:r>
              <a:rPr lang="en-US" sz="2400" dirty="0" err="1" smtClean="0"/>
              <a:t>Sentio</a:t>
            </a:r>
            <a:r>
              <a:rPr lang="en-US" sz="2400" dirty="0" smtClean="0"/>
              <a:t> </a:t>
            </a:r>
            <a:r>
              <a:rPr lang="en-US" sz="2400" dirty="0"/>
              <a:t>provides a unified view of a personal sensing </a:t>
            </a:r>
            <a:r>
              <a:rPr lang="en-US" sz="2400" dirty="0" smtClean="0"/>
              <a:t>ecosystem through sensor virtualization</a:t>
            </a:r>
          </a:p>
          <a:p>
            <a:pPr lvl="1">
              <a:lnSpc>
                <a:spcPct val="120000"/>
              </a:lnSpc>
            </a:pPr>
            <a:r>
              <a:rPr lang="en-US" sz="2400" smtClean="0">
                <a:solidFill>
                  <a:srgbClr val="0070C0"/>
                </a:solidFill>
              </a:rPr>
              <a:t>Storage</a:t>
            </a:r>
            <a:r>
              <a:rPr lang="en-US" sz="2400" smtClean="0"/>
              <a:t>: </a:t>
            </a:r>
            <a:r>
              <a:rPr lang="en-US" sz="2400" dirty="0"/>
              <a:t>OFS provides efficiency, consistency, and location </a:t>
            </a:r>
            <a:r>
              <a:rPr lang="en-US" sz="2400" dirty="0" smtClean="0"/>
              <a:t>transparency for file access</a:t>
            </a:r>
          </a:p>
          <a:p>
            <a:pPr>
              <a:lnSpc>
                <a:spcPct val="120000"/>
              </a:lnSpc>
            </a:pPr>
            <a:r>
              <a:rPr lang="en-US" sz="2700" dirty="0" smtClean="0">
                <a:solidFill>
                  <a:srgbClr val="0070C0"/>
                </a:solidFill>
              </a:rPr>
              <a:t>Built prototypes and apps in Android for all these systems and achieved good performance</a:t>
            </a:r>
            <a:endParaRPr lang="en-US" sz="27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826"/>
            <a:ext cx="7886700" cy="674174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067800" cy="52578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Smart </a:t>
            </a:r>
            <a:r>
              <a:rPr lang="en-US" sz="2000" dirty="0" smtClean="0"/>
              <a:t>phones and wearable devices </a:t>
            </a:r>
            <a:r>
              <a:rPr lang="en-US" sz="2000" dirty="0"/>
              <a:t>create </a:t>
            </a:r>
            <a:r>
              <a:rPr lang="en-US" sz="2000" dirty="0">
                <a:solidFill>
                  <a:srgbClr val="0070C0"/>
                </a:solidFill>
              </a:rPr>
              <a:t>large scale real-life environment for distributed </a:t>
            </a:r>
            <a:r>
              <a:rPr lang="en-US" sz="2000" dirty="0" smtClean="0">
                <a:solidFill>
                  <a:srgbClr val="0070C0"/>
                </a:solidFill>
              </a:rPr>
              <a:t>mobile computing</a:t>
            </a:r>
            <a:endParaRPr lang="en-US" sz="2000" dirty="0">
              <a:solidFill>
                <a:srgbClr val="0070C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0070C0"/>
                </a:solidFill>
              </a:rPr>
              <a:t>Mobile + cloud architectures </a:t>
            </a:r>
            <a:r>
              <a:rPr lang="en-US" sz="2000" dirty="0"/>
              <a:t>enable novel apps and make existing apps more efficient</a:t>
            </a:r>
          </a:p>
          <a:p>
            <a:pPr marL="514350" lvl="2">
              <a:lnSpc>
                <a:spcPct val="110000"/>
              </a:lnSpc>
              <a:spcBef>
                <a:spcPts val="750"/>
              </a:spcBef>
            </a:pPr>
            <a:r>
              <a:rPr lang="en-US" sz="2000" dirty="0"/>
              <a:t>Internet of Things is next (prediction: trillion of devices)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Significant amount of system/networking/algorithm research necessary to support applications in these environments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Big potential for </a:t>
            </a:r>
            <a:r>
              <a:rPr lang="en-US" sz="2000" dirty="0">
                <a:solidFill>
                  <a:srgbClr val="0070C0"/>
                </a:solidFill>
              </a:rPr>
              <a:t>data analytics over mobile sensing data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Applications must adapt to context and be robust to sensing errors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70C0"/>
                </a:solidFill>
              </a:rPr>
              <a:t>Scale, power, privacy, incentives, data reliability</a:t>
            </a:r>
            <a:r>
              <a:rPr lang="en-US" sz="2000" dirty="0"/>
              <a:t>: important issues for </a:t>
            </a:r>
            <a:r>
              <a:rPr lang="en-US" sz="2000" dirty="0" smtClean="0"/>
              <a:t>distributed mobile computing</a:t>
            </a: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70C0"/>
                </a:solidFill>
              </a:rPr>
              <a:t>Testing apps/systems in real-life conditions </a:t>
            </a:r>
            <a:r>
              <a:rPr lang="en-US" sz="2000" dirty="0"/>
              <a:t>is a must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Ideally, at a decent scale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AC09-EA66-4417-A1E2-55252E9153C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7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3124200"/>
            <a:ext cx="9144000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kern="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Acknowledgment: </a:t>
            </a:r>
            <a:endParaRPr lang="en-US" sz="2600" kern="0" dirty="0" smtClean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marL="800100" lvl="1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NSF </a:t>
            </a:r>
            <a:r>
              <a:rPr lang="en-US" sz="2600" kern="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Grants No. CNS 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1409523 and DGE 1565478</a:t>
            </a:r>
          </a:p>
          <a:p>
            <a:pPr marL="800100" lvl="1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kern="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S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tudents: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Hillol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Debnath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Nafize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Paiker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, Mohammad Khan,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Jianchen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Shan, and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Pradyumna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Neog</a:t>
            </a:r>
            <a:endParaRPr lang="en-US" sz="2600" kern="0" dirty="0" smtClean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  <a:p>
            <a:pPr marL="800100" lvl="1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600" kern="0" dirty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C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olleagues: Reza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Curtmola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Xiaoning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Ding,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Narain</a:t>
            </a:r>
            <a:r>
              <a:rPr lang="en-US" sz="2600" kern="0" dirty="0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ea typeface="ＭＳ Ｐゴシック" charset="0"/>
                <a:cs typeface="Times New Roman" charset="0"/>
              </a:rPr>
              <a:t>Gehani</a:t>
            </a:r>
            <a:endParaRPr lang="en-US" sz="2600" kern="0" dirty="0">
              <a:solidFill>
                <a:srgbClr val="000000"/>
              </a:solidFill>
              <a:ea typeface="ＭＳ Ｐゴシック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1886" y="609600"/>
            <a:ext cx="52434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cs typeface="Times New Roman" panose="02020603050405020304" pitchFamily="18" charset="0"/>
              </a:rPr>
              <a:t>Thanks!</a:t>
            </a:r>
          </a:p>
          <a:p>
            <a:pPr algn="ctr"/>
            <a:endParaRPr lang="en-US" sz="3600" dirty="0"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cs typeface="Times New Roman" panose="02020603050405020304" pitchFamily="18" charset="0"/>
                <a:hlinkClick r:id="rId2"/>
              </a:rPr>
              <a:t>http://cs.njit.edu/~</a:t>
            </a:r>
            <a:r>
              <a:rPr lang="en-US" sz="3600" dirty="0" smtClean="0">
                <a:cs typeface="Times New Roman" panose="02020603050405020304" pitchFamily="18" charset="0"/>
                <a:hlinkClick r:id="rId2"/>
              </a:rPr>
              <a:t>borcea/</a:t>
            </a:r>
            <a:endParaRPr lang="en-US" sz="3600" dirty="0" smtClean="0"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3E327-7194-4433-BAC7-787A36A5964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1574800"/>
            <a:ext cx="877551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C00000"/>
                </a:solidFill>
                <a:latin typeface="+mn-lt"/>
              </a:rPr>
              <a:t>Moitree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: A Middleware for Distributed Mobile-Cloud Apps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5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9417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n-lt"/>
              </a:rPr>
              <a:t>Programming Challenges for Avatar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4724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How to provide an API to transparently use mobile-avatar pairs in apps?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What programming abstractions are needed to write apps over </a:t>
            </a: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distributed mobile-avatar </a:t>
            </a:r>
            <a:r>
              <a:rPr 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pairs?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How to integrate dynamic context such as location, time, and social relationships into the programming </a:t>
            </a:r>
            <a:r>
              <a:rPr 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abstractions?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  <a:cs typeface="Arial" panose="020B0604020202020204" pitchFamily="34" charset="0"/>
              </a:rPr>
              <a:t>How to offload mobile-to-mobile communication to the cloud?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C6841-FA5E-4C7C-BA7A-265889F510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72040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+mn-lt"/>
              </a:rPr>
              <a:t>Moitree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Middleware for Avatar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029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Provides an API that implements a high-level distributed programming model for developing Avatar apps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Communication end-points are mapped transparently to mobile-avatar pairs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Common app execution environment on mobiles and avatars allows seamless offloading of app components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Context-aware group-based abstractions to manage user collaboration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Calibri" panose="020F0502020204030204" pitchFamily="34" charset="0"/>
              </a:rPr>
              <a:t>Abstract communication channels to offload mobile-to-mobile communication to the cloud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AC09-EA66-4417-A1E2-55252E9153C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32" y="76200"/>
            <a:ext cx="8678571" cy="75972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n-lt"/>
              </a:rPr>
              <a:t>Context-aware Groups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AC09-EA66-4417-A1E2-55252E9153CD}" type="slidenum">
              <a:rPr lang="en-US" smtClean="0"/>
              <a:t>8</a:t>
            </a:fld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0" y="835922"/>
            <a:ext cx="9067800" cy="21685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</a:rPr>
              <a:t>Human collaboration breaks down into groups and sub-groups</a:t>
            </a:r>
          </a:p>
          <a:p>
            <a:pPr>
              <a:lnSpc>
                <a:spcPct val="100000"/>
              </a:lnSpc>
            </a:pPr>
            <a:r>
              <a:rPr lang="en-US" sz="2400" dirty="0" err="1">
                <a:latin typeface="Calibri" panose="020F0502020204030204" pitchFamily="34" charset="0"/>
              </a:rPr>
              <a:t>Moitree’s</a:t>
            </a:r>
            <a:r>
              <a:rPr lang="en-US" sz="2400" dirty="0">
                <a:latin typeface="Calibri" panose="020F0502020204030204" pitchFamily="34" charset="0"/>
              </a:rPr>
              <a:t> programming model structures user collaboration within apps over context-aware groups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Formed and maintained dynamically based on context parameters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Structured hierarchically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93" y="3774639"/>
            <a:ext cx="2367599" cy="1463308"/>
          </a:xfrm>
        </p:spPr>
      </p:pic>
      <p:sp>
        <p:nvSpPr>
          <p:cNvPr id="23" name="TextBox 22"/>
          <p:cNvSpPr txBox="1"/>
          <p:nvPr/>
        </p:nvSpPr>
        <p:spPr>
          <a:xfrm>
            <a:off x="4419600" y="5404179"/>
            <a:ext cx="464933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Free parking spot app</a:t>
            </a:r>
            <a:r>
              <a:rPr lang="en-US" dirty="0"/>
              <a:t>: hierarchical groups of drivers (hierarchy: city, district, block, street)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192672" y="4731120"/>
            <a:ext cx="1177119" cy="6730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43391" y="2805405"/>
            <a:ext cx="5470857" cy="3094594"/>
            <a:chOff x="57854" y="2597539"/>
            <a:chExt cx="7294476" cy="4126125"/>
          </a:xfrm>
        </p:grpSpPr>
        <p:grpSp>
          <p:nvGrpSpPr>
            <p:cNvPr id="27" name="Group 26"/>
            <p:cNvGrpSpPr/>
            <p:nvPr/>
          </p:nvGrpSpPr>
          <p:grpSpPr>
            <a:xfrm>
              <a:off x="57854" y="2597539"/>
              <a:ext cx="7294476" cy="4126125"/>
              <a:chOff x="57854" y="2597539"/>
              <a:chExt cx="7294476" cy="4126125"/>
            </a:xfrm>
          </p:grpSpPr>
          <p:pic>
            <p:nvPicPr>
              <p:cNvPr id="1026" name="Picture 2" descr="macys parad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70" y="3606654"/>
                <a:ext cx="4681182" cy="3117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ounded Rectangle 2"/>
              <p:cNvSpPr/>
              <p:nvPr/>
            </p:nvSpPr>
            <p:spPr>
              <a:xfrm>
                <a:off x="1078173" y="5431809"/>
                <a:ext cx="4258101" cy="118735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7854" y="2597539"/>
                <a:ext cx="7294476" cy="8617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Lost child app</a:t>
                </a:r>
                <a:r>
                  <a:rPr lang="en-US" dirty="0"/>
                  <a:t>: group defined by location and time</a:t>
                </a:r>
              </a:p>
              <a:p>
                <a:r>
                  <a:rPr lang="en-US" dirty="0"/>
                  <a:t>(find people who took photos in this location since 1pm)</a:t>
                </a:r>
              </a:p>
            </p:txBody>
          </p:sp>
        </p:grp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 flipH="1" flipV="1">
              <a:off x="467626" y="3428999"/>
              <a:ext cx="1897985" cy="20028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Image result for openttd multiplayer">
            <a:extLst>
              <a:ext uri="{FF2B5EF4-FFF2-40B4-BE49-F238E27FC236}">
                <a16:creationId xmlns:a16="http://schemas.microsoft.com/office/drawing/2014/main" id="{3CB01610-D213-4EB8-8C35-9F8243BD6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62" y="3646854"/>
            <a:ext cx="1678363" cy="156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1896DA-E909-4DDC-9E55-A8117EDCDBD7}"/>
              </a:ext>
            </a:extLst>
          </p:cNvPr>
          <p:cNvSpPr txBox="1"/>
          <p:nvPr/>
        </p:nvSpPr>
        <p:spPr>
          <a:xfrm>
            <a:off x="6192672" y="2621696"/>
            <a:ext cx="280082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Multiplayer gaming</a:t>
            </a:r>
            <a:r>
              <a:rPr lang="en-US" dirty="0"/>
              <a:t>: group defined by players </a:t>
            </a:r>
            <a:r>
              <a:rPr lang="en-US" dirty="0" smtClean="0"/>
              <a:t>of the </a:t>
            </a:r>
            <a:r>
              <a:rPr lang="en-US" dirty="0"/>
              <a:t>same instance of the game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1EEF6A-1351-4AA4-BDC1-60DF9838ADF0}"/>
              </a:ext>
            </a:extLst>
          </p:cNvPr>
          <p:cNvCxnSpPr>
            <a:cxnSpLocks/>
          </p:cNvCxnSpPr>
          <p:nvPr/>
        </p:nvCxnSpPr>
        <p:spPr>
          <a:xfrm flipV="1">
            <a:off x="5339117" y="3601364"/>
            <a:ext cx="1159776" cy="7126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20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3" y="76200"/>
            <a:ext cx="8843750" cy="70774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n-lt"/>
              </a:rPr>
              <a:t>Communication Channels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9234"/>
            <a:ext cx="5348602" cy="49429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070C0"/>
              </a:buClr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Communication channels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Communication abstraction for group collaboration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Mobile-mobile communication offloaded to the cloud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Hides programming complexity for distributed communication</a:t>
            </a:r>
          </a:p>
          <a:p>
            <a:pPr>
              <a:lnSpc>
                <a:spcPct val="100000"/>
              </a:lnSpc>
              <a:buClr>
                <a:srgbClr val="0070C0"/>
              </a:buClr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Four asynchronous communication channels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</a:pPr>
            <a:r>
              <a:rPr lang="en-US" sz="2000" dirty="0">
                <a:latin typeface="Calibri" panose="020F0502020204030204" pitchFamily="34" charset="0"/>
              </a:rPr>
              <a:t>broadcast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buClr>
                <a:srgbClr val="0070C0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point2point</a:t>
            </a:r>
          </a:p>
          <a:p>
            <a:pPr lvl="1">
              <a:lnSpc>
                <a:spcPct val="100000"/>
              </a:lnSpc>
              <a:buClr>
                <a:srgbClr val="0070C0"/>
              </a:buClr>
            </a:pPr>
            <a:r>
              <a:rPr lang="en-US" sz="2000" dirty="0" err="1" smtClean="0">
                <a:latin typeface="Calibri" panose="020F0502020204030204" pitchFamily="34" charset="0"/>
              </a:rPr>
              <a:t>anycast</a:t>
            </a:r>
            <a:endParaRPr lang="en-US" sz="20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buClr>
                <a:srgbClr val="0070C0"/>
              </a:buClr>
            </a:pPr>
            <a:r>
              <a:rPr lang="en-US" sz="2000" dirty="0" smtClean="0">
                <a:latin typeface="Calibri" panose="020F0502020204030204" pitchFamily="34" charset="0"/>
              </a:rPr>
              <a:t>scatter-gather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5726907"/>
            <a:ext cx="2057400" cy="273844"/>
          </a:xfrm>
        </p:spPr>
        <p:txBody>
          <a:bodyPr/>
          <a:lstStyle/>
          <a:p>
            <a:fld id="{627C6841-FA5E-4C7C-BA7A-265889F510F0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34196" y="2983468"/>
            <a:ext cx="233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Scatter-gather channel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48200" y="990600"/>
            <a:ext cx="4284797" cy="2098341"/>
            <a:chOff x="690985" y="2628689"/>
            <a:chExt cx="4798663" cy="279778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85" y="3746289"/>
              <a:ext cx="416699" cy="54463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337" y="2628689"/>
              <a:ext cx="440311" cy="75915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442" y="3617189"/>
              <a:ext cx="440311" cy="75915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443" y="4667319"/>
              <a:ext cx="440311" cy="759158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>
              <a:stCxn id="41" idx="7"/>
            </p:cNvCxnSpPr>
            <p:nvPr/>
          </p:nvCxnSpPr>
          <p:spPr>
            <a:xfrm flipV="1">
              <a:off x="3311371" y="3115946"/>
              <a:ext cx="1670791" cy="49849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514304" y="4074239"/>
              <a:ext cx="1360163" cy="358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41" idx="5"/>
              <a:endCxn id="34" idx="1"/>
            </p:cNvCxnSpPr>
            <p:nvPr/>
          </p:nvCxnSpPr>
          <p:spPr>
            <a:xfrm>
              <a:off x="3311371" y="4449506"/>
              <a:ext cx="1711073" cy="59739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032339" y="3441489"/>
              <a:ext cx="1101089" cy="440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Request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1971062" y="3441489"/>
              <a:ext cx="1570269" cy="1180965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Channel in the cloud</a:t>
              </a:r>
            </a:p>
          </p:txBody>
        </p:sp>
        <p:cxnSp>
          <p:nvCxnSpPr>
            <p:cNvPr id="42" name="Straight Arrow Connector 41"/>
            <p:cNvCxnSpPr>
              <a:stCxn id="31" idx="3"/>
              <a:endCxn id="41" idx="2"/>
            </p:cNvCxnSpPr>
            <p:nvPr/>
          </p:nvCxnSpPr>
          <p:spPr>
            <a:xfrm>
              <a:off x="1107684" y="4018606"/>
              <a:ext cx="863378" cy="1336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745493" y="3581400"/>
            <a:ext cx="4187505" cy="2066915"/>
            <a:chOff x="6455307" y="2365278"/>
            <a:chExt cx="4689703" cy="275588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307" y="3491078"/>
              <a:ext cx="416699" cy="54463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7804" y="2365278"/>
              <a:ext cx="440311" cy="75915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7074" y="3383009"/>
              <a:ext cx="440311" cy="7591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4699" y="4362006"/>
              <a:ext cx="440311" cy="759158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>
              <a:stCxn id="59" idx="2"/>
              <a:endCxn id="45" idx="3"/>
            </p:cNvCxnSpPr>
            <p:nvPr/>
          </p:nvCxnSpPr>
          <p:spPr>
            <a:xfrm flipH="1">
              <a:off x="6872006" y="3748290"/>
              <a:ext cx="1385920" cy="1510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46" idx="1"/>
            </p:cNvCxnSpPr>
            <p:nvPr/>
          </p:nvCxnSpPr>
          <p:spPr>
            <a:xfrm flipH="1">
              <a:off x="9539895" y="2744857"/>
              <a:ext cx="1137909" cy="82278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48" idx="1"/>
            </p:cNvCxnSpPr>
            <p:nvPr/>
          </p:nvCxnSpPr>
          <p:spPr>
            <a:xfrm flipH="1" flipV="1">
              <a:off x="9539895" y="3982427"/>
              <a:ext cx="1164804" cy="75915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urved Connector 6"/>
          <p:cNvCxnSpPr>
            <a:stCxn id="59" idx="1"/>
            <a:endCxn id="45" idx="0"/>
          </p:cNvCxnSpPr>
          <p:nvPr/>
        </p:nvCxnSpPr>
        <p:spPr>
          <a:xfrm rot="16200000" flipH="1" flipV="1">
            <a:off x="5702824" y="3572266"/>
            <a:ext cx="82192" cy="1624776"/>
          </a:xfrm>
          <a:prstGeom prst="curvedConnector3">
            <a:avLst>
              <a:gd name="adj1" fmla="val -416768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086600" y="1209117"/>
            <a:ext cx="1084307" cy="30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Request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169183" y="1731975"/>
            <a:ext cx="1012768" cy="288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Request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229283" y="2225807"/>
            <a:ext cx="944136" cy="267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Request</a:t>
            </a:r>
          </a:p>
        </p:txBody>
      </p:sp>
      <p:sp>
        <p:nvSpPr>
          <p:cNvPr id="59" name="Oval 58"/>
          <p:cNvSpPr/>
          <p:nvPr/>
        </p:nvSpPr>
        <p:spPr>
          <a:xfrm>
            <a:off x="6355078" y="4229608"/>
            <a:ext cx="1374084" cy="77810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Channel in the cloud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257800" y="4339234"/>
            <a:ext cx="1081394" cy="229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Response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181600" y="3699384"/>
            <a:ext cx="1297844" cy="301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Response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229283" y="3801264"/>
            <a:ext cx="1129574" cy="268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Response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229283" y="5193033"/>
            <a:ext cx="1202930" cy="230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428347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0" grpId="0"/>
      <p:bldP spid="52" grpId="0"/>
      <p:bldP spid="54" grpId="0"/>
      <p:bldP spid="59" grpId="0" animBg="1"/>
      <p:bldP spid="63" grpId="0"/>
      <p:bldP spid="64" grpId="0"/>
      <p:bldP spid="65" grpId="0"/>
      <p:bldP spid="66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ITC Stone Sans Std Semibold"/>
        <a:ea typeface="ＭＳ Ｐゴシック"/>
        <a:cs typeface="ＭＳ Ｐゴシック"/>
      </a:majorFont>
      <a:minorFont>
        <a:latin typeface="ITC Stone Sans Std Semibold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9785</TotalTime>
  <Words>2645</Words>
  <Application>Microsoft Office PowerPoint</Application>
  <PresentationFormat>On-screen Show (4:3)</PresentationFormat>
  <Paragraphs>530</Paragraphs>
  <Slides>45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Consolas</vt:lpstr>
      <vt:lpstr>DengXian Light</vt:lpstr>
      <vt:lpstr>ITC Stone Sans Std Semibold</vt:lpstr>
      <vt:lpstr>PT Sans Caption</vt:lpstr>
      <vt:lpstr>Times New Roman</vt:lpstr>
      <vt:lpstr>Ubuntu</vt:lpstr>
      <vt:lpstr>Yu Gothic UI Light</vt:lpstr>
      <vt:lpstr>Blank Presentation</vt:lpstr>
      <vt:lpstr>Office Theme</vt:lpstr>
      <vt:lpstr>Distributed Mobile Cloud Computing with Avatars</vt:lpstr>
      <vt:lpstr>Mobile Distributed Apps Assisted by Cloud</vt:lpstr>
      <vt:lpstr>Avatar Platform for Mobile Distributed Apps</vt:lpstr>
      <vt:lpstr>Research Directions for Avatar Platform</vt:lpstr>
      <vt:lpstr>PowerPoint Presentation</vt:lpstr>
      <vt:lpstr>Programming Challenges for Avatar Platform</vt:lpstr>
      <vt:lpstr>Moitree Middleware for Avatar Platform</vt:lpstr>
      <vt:lpstr>Context-aware Groups</vt:lpstr>
      <vt:lpstr>Communication Channels</vt:lpstr>
      <vt:lpstr>LostChild Programming in Moitree</vt:lpstr>
      <vt:lpstr>Moitree Architecture</vt:lpstr>
      <vt:lpstr>Middleware Components</vt:lpstr>
      <vt:lpstr>Prototype Implementation</vt:lpstr>
      <vt:lpstr>FaceDate Overview</vt:lpstr>
      <vt:lpstr>FaceDate Movie</vt:lpstr>
      <vt:lpstr>End-to-end Response Time and Power Consumption for LostChild App</vt:lpstr>
      <vt:lpstr>PowerPoint Presentation</vt:lpstr>
      <vt:lpstr>Goal: Mobile Apps Access Distributed Sensors Seamlessly</vt:lpstr>
      <vt:lpstr>Sentio: High-Level View</vt:lpstr>
      <vt:lpstr>Sentio: Features</vt:lpstr>
      <vt:lpstr>Programming with Sentio’s API</vt:lpstr>
      <vt:lpstr>Building a Composite Sensor</vt:lpstr>
      <vt:lpstr>Middleware Architecture</vt:lpstr>
      <vt:lpstr>Middleware Design</vt:lpstr>
      <vt:lpstr>Design Details</vt:lpstr>
      <vt:lpstr>Prototype and Apps</vt:lpstr>
      <vt:lpstr>Sentio Overhead</vt:lpstr>
      <vt:lpstr>Sentio Overhead for Offloaded Computation</vt:lpstr>
      <vt:lpstr>OFS: An Overlay File System for Mobile-Cloud Apps</vt:lpstr>
      <vt:lpstr>Existing Offloading Systems Cannot Handle  File I/O Efficiently</vt:lpstr>
      <vt:lpstr>Example of Mobile-Cloud App</vt:lpstr>
      <vt:lpstr>File System Requirements for  Mobile-Cloud Apps</vt:lpstr>
      <vt:lpstr>OFS at a Glance </vt:lpstr>
      <vt:lpstr>PowerPoint Presentation</vt:lpstr>
      <vt:lpstr>OFS Architecture Details</vt:lpstr>
      <vt:lpstr>Delayed-Update Consistency Algorithm</vt:lpstr>
      <vt:lpstr>OFS Implementation</vt:lpstr>
      <vt:lpstr>Architecture of OFS Implementation</vt:lpstr>
      <vt:lpstr>Architecture of OFS Implementation</vt:lpstr>
      <vt:lpstr>Architecture of OFS Implementation</vt:lpstr>
      <vt:lpstr>Case Study: Photo Enhancement (PE) App</vt:lpstr>
      <vt:lpstr>I/O Latency with PE App</vt:lpstr>
      <vt:lpstr>Conclusions</vt:lpstr>
      <vt:lpstr>Lessons Learned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njit</dc:creator>
  <cp:lastModifiedBy>Administrator</cp:lastModifiedBy>
  <cp:revision>611</cp:revision>
  <dcterms:created xsi:type="dcterms:W3CDTF">2016-09-26T02:16:23Z</dcterms:created>
  <dcterms:modified xsi:type="dcterms:W3CDTF">2018-03-28T15:17:55Z</dcterms:modified>
</cp:coreProperties>
</file>