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84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25" autoAdjust="0"/>
    <p:restoredTop sz="76684" autoAdjust="0"/>
  </p:normalViewPr>
  <p:slideViewPr>
    <p:cSldViewPr>
      <p:cViewPr varScale="1">
        <p:scale>
          <a:sx n="64" d="100"/>
          <a:sy n="64" d="100"/>
        </p:scale>
        <p:origin x="1291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7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BD843-BAE5-4A52-B4E6-71413E0237E3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0F092-22F4-4779-97E2-94D81B972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97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B1ACB-70DE-524E-B884-3F70FD6ACD6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9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0F092-22F4-4779-97E2-94D81B972A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21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B1ACB-70DE-524E-B884-3F70FD6ACD6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45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B1ACB-70DE-524E-B884-3F70FD6ACD6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52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B1ACB-70DE-524E-B884-3F70FD6ACD6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76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B1ACB-70DE-524E-B884-3F70FD6ACD6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88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B1ACB-70DE-524E-B884-3F70FD6ACD6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4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0F092-22F4-4779-97E2-94D81B972A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25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B1ACB-70DE-524E-B884-3F70FD6ACD6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44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B1ACB-70DE-524E-B884-3F70FD6ACD6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60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B1ACB-70DE-524E-B884-3F70FD6ACD6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84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B1ACB-70DE-524E-B884-3F70FD6ACD6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49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0F092-22F4-4779-97E2-94D81B972A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95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B1ACB-70DE-524E-B884-3F70FD6ACD6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75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0F092-22F4-4779-97E2-94D81B972A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80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05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4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1650" y="912813"/>
            <a:ext cx="1943100" cy="5183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2350" y="912813"/>
            <a:ext cx="5676900" cy="5183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44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096000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3A33E327-7194-4433-BAC7-787A36A596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181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127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235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7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07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7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183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875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078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2350" y="912813"/>
            <a:ext cx="77724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pic>
        <p:nvPicPr>
          <p:cNvPr id="3" name="Picture 2" descr="footerYWCCv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7900"/>
            <a:ext cx="9144000" cy="8001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3552" y="609282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5707F60-8CA2-48C2-875F-3909B3C2A7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64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cs.njit.edu/~borcea/avatar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908843"/>
            <a:ext cx="8534400" cy="1470025"/>
          </a:xfrm>
        </p:spPr>
        <p:txBody>
          <a:bodyPr/>
          <a:lstStyle/>
          <a:p>
            <a:pPr algn="ctr" eaLnBrk="1" hangingPunct="1"/>
            <a:r>
              <a:rPr lang="en-US" sz="4400" b="1" dirty="0">
                <a:latin typeface="Times New Roman" charset="0"/>
                <a:ea typeface="ＭＳ Ｐゴシック" charset="0"/>
                <a:cs typeface="Times New Roman" charset="0"/>
              </a:rPr>
              <a:t>On-The-Fly Curbside Parking Assignment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678112"/>
            <a:ext cx="7086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dirty="0" smtClean="0">
                <a:solidFill>
                  <a:schemeClr val="tx2"/>
                </a:solidFill>
                <a:latin typeface="Times New Roman"/>
                <a:ea typeface="+mj-ea"/>
                <a:cs typeface="Times New Roman"/>
              </a:rPr>
              <a:t>Abeer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chemeClr val="tx2"/>
                </a:solidFill>
                <a:latin typeface="Times New Roman"/>
                <a:ea typeface="+mj-ea"/>
                <a:cs typeface="Times New Roman"/>
              </a:rPr>
              <a:t>Hakeem, </a:t>
            </a:r>
            <a:r>
              <a:rPr lang="en-US" sz="2600" dirty="0" err="1" smtClean="0">
                <a:solidFill>
                  <a:schemeClr val="tx2"/>
                </a:solidFill>
                <a:latin typeface="Times New Roman"/>
                <a:ea typeface="+mj-ea"/>
                <a:cs typeface="Times New Roman"/>
              </a:rPr>
              <a:t>Narain</a:t>
            </a:r>
            <a:r>
              <a:rPr lang="en-US" sz="2600" dirty="0" smtClean="0">
                <a:solidFill>
                  <a:schemeClr val="tx2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imes New Roman"/>
                <a:ea typeface="+mj-ea"/>
                <a:cs typeface="Times New Roman"/>
              </a:rPr>
              <a:t>Gehani</a:t>
            </a:r>
            <a:r>
              <a:rPr lang="en-US" sz="2600" dirty="0" smtClean="0">
                <a:solidFill>
                  <a:schemeClr val="tx2"/>
                </a:solidFill>
                <a:latin typeface="Times New Roman"/>
                <a:ea typeface="+mj-ea"/>
                <a:cs typeface="Times New Roman"/>
              </a:rPr>
              <a:t>, </a:t>
            </a:r>
            <a:r>
              <a:rPr lang="en-US" sz="2600" dirty="0" err="1" smtClean="0">
                <a:solidFill>
                  <a:schemeClr val="tx2"/>
                </a:solidFill>
                <a:latin typeface="Times New Roman"/>
                <a:ea typeface="+mj-ea"/>
                <a:cs typeface="Times New Roman"/>
              </a:rPr>
              <a:t>Xiaoning</a:t>
            </a:r>
            <a:r>
              <a:rPr lang="en-US" sz="2600" dirty="0" smtClean="0">
                <a:solidFill>
                  <a:schemeClr val="tx2"/>
                </a:solidFill>
                <a:latin typeface="Times New Roman"/>
                <a:ea typeface="+mj-ea"/>
                <a:cs typeface="Times New Roman"/>
              </a:rPr>
              <a:t> Ding, Reza </a:t>
            </a:r>
            <a:r>
              <a:rPr lang="en-US" sz="2600" dirty="0" err="1" smtClean="0">
                <a:solidFill>
                  <a:schemeClr val="tx2"/>
                </a:solidFill>
                <a:latin typeface="Times New Roman"/>
                <a:ea typeface="+mj-ea"/>
                <a:cs typeface="Times New Roman"/>
              </a:rPr>
              <a:t>Curtmola</a:t>
            </a:r>
            <a:r>
              <a:rPr lang="en-US" sz="2600" dirty="0" smtClean="0">
                <a:solidFill>
                  <a:schemeClr val="tx2"/>
                </a:solidFill>
                <a:latin typeface="Times New Roman"/>
                <a:ea typeface="+mj-ea"/>
                <a:cs typeface="Times New Roman"/>
              </a:rPr>
              <a:t>, </a:t>
            </a:r>
            <a:r>
              <a:rPr lang="en-US" sz="2600" dirty="0" smtClean="0">
                <a:solidFill>
                  <a:srgbClr val="3366FF"/>
                </a:solidFill>
                <a:latin typeface="Times New Roman"/>
                <a:ea typeface="+mj-ea"/>
                <a:cs typeface="Times New Roman"/>
              </a:rPr>
              <a:t>Cristian </a:t>
            </a:r>
            <a:r>
              <a:rPr lang="en-US" sz="2600" dirty="0" err="1" smtClean="0">
                <a:solidFill>
                  <a:srgbClr val="3366FF"/>
                </a:solidFill>
                <a:latin typeface="Times New Roman"/>
                <a:ea typeface="+mj-ea"/>
                <a:cs typeface="Times New Roman"/>
              </a:rPr>
              <a:t>Borcea</a:t>
            </a:r>
            <a:r>
              <a:rPr lang="en-US" sz="2600" dirty="0" smtClean="0">
                <a:solidFill>
                  <a:srgbClr val="3366FF"/>
                </a:solidFill>
                <a:latin typeface="Times New Roman"/>
                <a:ea typeface="+mj-ea"/>
                <a:cs typeface="Times New Roman"/>
              </a:rPr>
              <a:t> 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1295400" y="4282786"/>
            <a:ext cx="6324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aseline="30000" dirty="0"/>
              <a:t>Department of Computer Science</a:t>
            </a:r>
          </a:p>
          <a:p>
            <a:pPr algn="ctr"/>
            <a:r>
              <a:rPr lang="en-US" sz="2800" baseline="30000" dirty="0"/>
              <a:t> New Jersey Institute of Technology</a:t>
            </a:r>
            <a:endParaRPr lang="en-US" sz="2800" dirty="0"/>
          </a:p>
        </p:txBody>
      </p:sp>
      <p:pic>
        <p:nvPicPr>
          <p:cNvPr id="307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3860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7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2400" y="1295400"/>
                <a:ext cx="8839200" cy="4677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20000"/>
                  </a:lnSpc>
                  <a:spcAft>
                    <a:spcPts val="600"/>
                  </a:spcAft>
                  <a:buFont typeface="Arial"/>
                  <a:buChar char="•"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dynamic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parking assignment algorithm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</a:t>
                </a:r>
                <a:r>
                  <a:rPr lang="en-US" sz="2000" dirty="0">
                    <a:solidFill>
                      <a:srgbClr val="3366FF"/>
                    </a:solidFill>
                    <a:latin typeface="Times New Roman"/>
                    <a:ea typeface="+mj-ea"/>
                    <a:cs typeface="Times New Roman"/>
                  </a:rPr>
                  <a:t>minimizes the total travel time (walking and driving) for all drivers </a:t>
                </a:r>
              </a:p>
              <a:p>
                <a:pPr marL="57150" lvl="1" algn="ctr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is-I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s-IS" sz="2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charset="0"/>
                            <a:cs typeface="Times New Roman"/>
                          </a:rPr>
                          <m:t>𝑖</m:t>
                        </m:r>
                        <m:r>
                          <a:rPr lang="en-US" sz="2000" i="1">
                            <a:latin typeface="Cambria Math" charset="0"/>
                            <a:cs typeface="Times New Roman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 charset="0"/>
                            <a:cs typeface="Times New Roman"/>
                          </a:rPr>
                          <m:t>𝑛</m:t>
                        </m:r>
                      </m:sup>
                      <m:e>
                        <m:r>
                          <a:rPr lang="en-US" sz="2000" b="0" i="1" smtClean="0">
                            <a:latin typeface="Cambria Math" charset="0"/>
                            <a:cs typeface="Times New Roman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charset="0"/>
                            <a:cs typeface="Times New Roman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  <a:cs typeface="Times New Roman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charset="0"/>
                            <a:cs typeface="Times New Roman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  <a:cs typeface="Times New Roman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𝑉</m:t>
                    </m:r>
                  </m:oMath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algorithm works in two phases</a:t>
                </a:r>
              </a:p>
              <a:p>
                <a:pPr marL="754063" lvl="1" indent="-515938">
                  <a:lnSpc>
                    <a:spcPct val="120000"/>
                  </a:lnSpc>
                  <a:spcBef>
                    <a:spcPct val="20000"/>
                  </a:spcBef>
                  <a:buFont typeface="+mj-lt"/>
                  <a:buAutoNum type="romanUcPeriod"/>
                </a:pPr>
                <a:r>
                  <a:rPr lang="en-US" sz="2000" dirty="0">
                    <a:solidFill>
                      <a:srgbClr val="3366FF"/>
                    </a:solidFill>
                    <a:latin typeface="Times New Roman"/>
                    <a:ea typeface="+mj-ea"/>
                    <a:cs typeface="Times New Roman"/>
                  </a:rPr>
                  <a:t>Minimize the total walking time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the parking spaces to the drivers’ destinations by using minimum-cost network flow algorithm </a:t>
                </a:r>
              </a:p>
              <a:p>
                <a:pPr marL="65088" lvl="1" indent="-52388" algn="ctr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is-I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Find assignments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cs typeface="Times New Roman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s-I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cs typeface="Times New Roman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is-I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cs typeface="Times New Roman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𝑉</m:t>
                    </m:r>
                  </m:oMath>
                </a14:m>
                <a:r>
                  <a:rPr lang="is-I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s.t. min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s-IS" sz="2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charset="0"/>
                            <a:cs typeface="Times New Roman"/>
                          </a:rPr>
                          <m:t>𝑖</m:t>
                        </m:r>
                        <m:r>
                          <a:rPr lang="en-US" sz="2000" i="1">
                            <a:latin typeface="Cambria Math" charset="0"/>
                            <a:cs typeface="Times New Roman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 charset="0"/>
                            <a:cs typeface="Times New Roman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  <a:cs typeface="Times New Roman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  <a:cs typeface="Times New Roman"/>
                              </a:rPr>
                              <m:t>𝑤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(</m:t>
                        </m:r>
                      </m:e>
                    </m:nary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cs typeface="Times New Roman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des(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  <a:cs typeface="Times New Roman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)),      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  <a:cs typeface="Times New Roman"/>
                      </a:rPr>
                      <m:t>𝑛</m:t>
                    </m:r>
                    <m:r>
                      <a:rPr lang="en-US" sz="2000" b="0" i="1" smtClean="0">
                        <a:latin typeface="Cambria Math" charset="0"/>
                        <a:cs typeface="Times New Roman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charset="0"/>
                            <a:cs typeface="Times New Roman"/>
                          </a:rPr>
                          <m:t>𝑉</m:t>
                        </m:r>
                      </m:e>
                    </m:d>
                    <m:r>
                      <a:rPr lang="en-US" sz="2000" i="1">
                        <a:latin typeface="Cambria Math" charset="0"/>
                        <a:cs typeface="Times New Roman"/>
                      </a:rPr>
                      <m:t>,</m:t>
                    </m:r>
                    <m:r>
                      <a:rPr lang="en-US" sz="2000" b="0" i="1" smtClean="0">
                        <a:latin typeface="Cambria Math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cs typeface="Times New Roman"/>
                          </a:rPr>
                          <m:t>𝑗</m:t>
                        </m:r>
                      </m:sub>
                    </m:sSub>
                    <m:r>
                      <a:rPr lang="en-US" sz="2000" dirty="0">
                        <a:latin typeface="Cambria Math" charset="0"/>
                        <a:cs typeface="Times New Roman"/>
                      </a:rPr>
                      <m:t>∈</m:t>
                    </m:r>
                    <m:r>
                      <m:rPr>
                        <m:sty m:val="p"/>
                      </m:rPr>
                      <a:rPr lang="en-US" sz="2000" dirty="0">
                        <a:latin typeface="Cambria Math" charset="0"/>
                        <a:cs typeface="Times New Roman"/>
                      </a:rPr>
                      <m:t>S</m:t>
                    </m:r>
                  </m:oMath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54063" lvl="1" indent="-515938">
                  <a:lnSpc>
                    <a:spcPct val="120000"/>
                  </a:lnSpc>
                  <a:spcBef>
                    <a:spcPct val="20000"/>
                  </a:spcBef>
                  <a:buFont typeface="+mj-lt"/>
                  <a:buAutoNum type="romanUcPeriod" startAt="2"/>
                </a:pPr>
                <a:r>
                  <a:rPr lang="en-US" sz="2000" dirty="0">
                    <a:solidFill>
                      <a:srgbClr val="3366FF"/>
                    </a:solidFill>
                    <a:latin typeface="Times New Roman"/>
                    <a:ea typeface="+mj-ea"/>
                    <a:cs typeface="Times New Roman"/>
                  </a:rPr>
                  <a:t>Minimize the total driving time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the vehicles’ current positions to the parking spaces by using our modified compound laxity algorithm</a:t>
                </a:r>
              </a:p>
              <a:p>
                <a:pPr marL="65088" lvl="1" algn="ctr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Assign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cs typeface="Times New Roman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next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  <a:cs typeface="Times New Roman"/>
                          </a:rPr>
                          <m:t>𝐿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  <a:cs typeface="Times New Roman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min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cs typeface="Times New Roman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𝑉</m:t>
                    </m:r>
                  </m:oMath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295400"/>
                <a:ext cx="8839200" cy="4677755"/>
              </a:xfrm>
              <a:prstGeom prst="rect">
                <a:avLst/>
              </a:prstGeom>
              <a:blipFill>
                <a:blip r:embed="rId3"/>
                <a:stretch>
                  <a:fillRect l="-621" t="-130" r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458200" cy="992188"/>
          </a:xfrm>
        </p:spPr>
        <p:txBody>
          <a:bodyPr/>
          <a:lstStyle/>
          <a:p>
            <a:pPr algn="ctr" eaLnBrk="1" hangingPunct="1"/>
            <a:r>
              <a:rPr lang="en-US" altLang="zh-TW" b="1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FPA Parking Assignment Algorithm </a:t>
            </a:r>
            <a:endParaRPr lang="en-US" b="1" dirty="0">
              <a:solidFill>
                <a:srgbClr val="00009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A44BD1F-6207-408E-9FD9-B83DD39F460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296" y="1648024"/>
            <a:ext cx="679258" cy="679258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88959"/>
            <a:ext cx="4268004" cy="2792641"/>
          </a:xfrm>
          <a:prstGeom prst="rect">
            <a:avLst/>
          </a:prstGeom>
        </p:spPr>
      </p:pic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992188"/>
          </a:xfrm>
        </p:spPr>
        <p:txBody>
          <a:bodyPr/>
          <a:lstStyle/>
          <a:p>
            <a:pPr algn="ctr" eaLnBrk="1" hangingPunct="1"/>
            <a:r>
              <a:rPr lang="en-US" altLang="zh-TW" b="1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FPA Parking Assignment Process</a:t>
            </a:r>
            <a:endParaRPr lang="en-US" b="1" dirty="0">
              <a:solidFill>
                <a:srgbClr val="00009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48200" y="1371600"/>
            <a:ext cx="1295400" cy="461665"/>
            <a:chOff x="5181600" y="1371600"/>
            <a:chExt cx="1295400" cy="461665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 flipV="1">
              <a:off x="5791200" y="1828800"/>
              <a:ext cx="536732" cy="225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1" name="TextBox 30"/>
            <p:cNvSpPr txBox="1"/>
            <p:nvPr/>
          </p:nvSpPr>
          <p:spPr>
            <a:xfrm>
              <a:off x="5181600" y="13716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Arrival parking Requests</a:t>
              </a:r>
              <a:endParaRPr lang="en-US" sz="1200" b="1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39004" y="2846159"/>
            <a:ext cx="658162" cy="489318"/>
            <a:chOff x="2438400" y="1676400"/>
            <a:chExt cx="1117600" cy="838200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4200" y="1905000"/>
              <a:ext cx="431800" cy="431800"/>
            </a:xfrm>
            <a:prstGeom prst="rect">
              <a:avLst/>
            </a:prstGeom>
          </p:spPr>
        </p:pic>
        <p:grpSp>
          <p:nvGrpSpPr>
            <p:cNvPr id="72" name="Group 71"/>
            <p:cNvGrpSpPr/>
            <p:nvPr/>
          </p:nvGrpSpPr>
          <p:grpSpPr>
            <a:xfrm>
              <a:off x="2438400" y="1676400"/>
              <a:ext cx="838200" cy="838200"/>
              <a:chOff x="2438400" y="1676400"/>
              <a:chExt cx="838200" cy="838200"/>
            </a:xfrm>
          </p:grpSpPr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38400" y="1676400"/>
                <a:ext cx="838200" cy="838200"/>
              </a:xfrm>
              <a:prstGeom prst="rect">
                <a:avLst/>
              </a:prstGeom>
            </p:spPr>
          </p:pic>
          <p:sp>
            <p:nvSpPr>
              <p:cNvPr id="74" name="TextBox 73"/>
              <p:cNvSpPr txBox="1"/>
              <p:nvPr/>
            </p:nvSpPr>
            <p:spPr>
              <a:xfrm>
                <a:off x="2607756" y="1846732"/>
                <a:ext cx="606997" cy="395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 smtClean="0">
                    <a:solidFill>
                      <a:srgbClr val="FF0000"/>
                    </a:solidFill>
                  </a:rPr>
                  <a:t>PR</a:t>
                </a:r>
                <a:endParaRPr lang="en-US" sz="9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>
            <a:off x="2086674" y="1920126"/>
            <a:ext cx="418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PA</a:t>
            </a:r>
            <a:endParaRPr lang="en-US" sz="1200" b="1" dirty="0">
              <a:solidFill>
                <a:srgbClr val="FF0000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495151" y="2197124"/>
            <a:ext cx="579811" cy="961253"/>
            <a:chOff x="3450849" y="1117796"/>
            <a:chExt cx="789450" cy="1405107"/>
          </a:xfrm>
        </p:grpSpPr>
        <p:cxnSp>
          <p:nvCxnSpPr>
            <p:cNvPr id="67" name="Straight Arrow Connector 66"/>
            <p:cNvCxnSpPr>
              <a:stCxn id="71" idx="3"/>
              <a:endCxn id="52" idx="1"/>
            </p:cNvCxnSpPr>
            <p:nvPr/>
          </p:nvCxnSpPr>
          <p:spPr bwMode="auto">
            <a:xfrm flipV="1">
              <a:off x="3450849" y="1117796"/>
              <a:ext cx="789450" cy="132802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8" name="TextBox 67"/>
            <p:cNvSpPr txBox="1"/>
            <p:nvPr/>
          </p:nvSpPr>
          <p:spPr>
            <a:xfrm rot="18104184">
              <a:off x="3231308" y="1727613"/>
              <a:ext cx="1255335" cy="335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Request(</a:t>
              </a:r>
              <a:r>
                <a:rPr lang="en-US" sz="1000" b="1" dirty="0" smtClean="0">
                  <a:solidFill>
                    <a:srgbClr val="FF0000"/>
                  </a:solidFill>
                </a:rPr>
                <a:t>3</a:t>
              </a:r>
              <a:r>
                <a:rPr lang="en-US" sz="1000" b="1" dirty="0" smtClean="0"/>
                <a:t>)</a:t>
              </a:r>
              <a:endParaRPr lang="en-US" sz="1000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54833" y="2296562"/>
            <a:ext cx="1317178" cy="1135226"/>
            <a:chOff x="2584639" y="2341252"/>
            <a:chExt cx="1062768" cy="570027"/>
          </a:xfrm>
        </p:grpSpPr>
        <p:cxnSp>
          <p:nvCxnSpPr>
            <p:cNvPr id="59" name="Straight Arrow Connector 58"/>
            <p:cNvCxnSpPr/>
            <p:nvPr/>
          </p:nvCxnSpPr>
          <p:spPr bwMode="auto">
            <a:xfrm flipH="1" flipV="1">
              <a:off x="2584639" y="2341252"/>
              <a:ext cx="1062768" cy="53316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0" name="TextBox 59"/>
            <p:cNvSpPr txBox="1"/>
            <p:nvPr/>
          </p:nvSpPr>
          <p:spPr>
            <a:xfrm rot="2391401">
              <a:off x="2746064" y="2634280"/>
              <a:ext cx="858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Request(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4</a:t>
              </a:r>
              <a:r>
                <a:rPr lang="en-US" sz="1200" b="1" dirty="0" smtClean="0"/>
                <a:t>)</a:t>
              </a:r>
              <a:endParaRPr lang="en-US" sz="1200" b="1" dirty="0"/>
            </a:p>
          </p:txBody>
        </p:sp>
      </p:grpSp>
      <p:pic>
        <p:nvPicPr>
          <p:cNvPr id="76" name="Picture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004" y="3227159"/>
            <a:ext cx="254290" cy="252073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>
            <a:off x="3658404" y="3150959"/>
            <a:ext cx="493622" cy="489318"/>
            <a:chOff x="2438400" y="1676400"/>
            <a:chExt cx="838201" cy="838200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8400" y="1676400"/>
              <a:ext cx="838201" cy="838200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2607758" y="1846732"/>
              <a:ext cx="606996" cy="395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FF0000"/>
                  </a:solidFill>
                </a:rPr>
                <a:t>PR</a:t>
              </a:r>
              <a:endParaRPr lang="en-US" sz="9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Connector 37"/>
          <p:cNvSpPr/>
          <p:nvPr/>
        </p:nvSpPr>
        <p:spPr bwMode="auto">
          <a:xfrm>
            <a:off x="5870732" y="1524000"/>
            <a:ext cx="1215868" cy="605091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400" b="1" dirty="0" smtClean="0"/>
              <a:t>WAIT</a:t>
            </a:r>
            <a:endParaRPr lang="en-US" sz="1400" b="1" dirty="0"/>
          </a:p>
        </p:txBody>
      </p:sp>
      <p:sp>
        <p:nvSpPr>
          <p:cNvPr id="39" name="Connector 38"/>
          <p:cNvSpPr/>
          <p:nvPr/>
        </p:nvSpPr>
        <p:spPr bwMode="auto">
          <a:xfrm>
            <a:off x="5870732" y="2667000"/>
            <a:ext cx="1215868" cy="605091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400" b="1" dirty="0" smtClean="0"/>
              <a:t>READY</a:t>
            </a:r>
            <a:endParaRPr lang="en-US" sz="1400" b="1" dirty="0"/>
          </a:p>
        </p:txBody>
      </p:sp>
      <p:sp>
        <p:nvSpPr>
          <p:cNvPr id="40" name="Connector 39"/>
          <p:cNvSpPr/>
          <p:nvPr/>
        </p:nvSpPr>
        <p:spPr bwMode="auto">
          <a:xfrm>
            <a:off x="5867400" y="3810000"/>
            <a:ext cx="1219200" cy="6096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sz="1300" b="1" dirty="0" smtClean="0"/>
              <a:t>ASSIGNED</a:t>
            </a:r>
            <a:endParaRPr lang="en-US" sz="1300" b="1" dirty="0"/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>
            <a:off x="6477000" y="3272091"/>
            <a:ext cx="1666" cy="5379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2" name="Group 41"/>
          <p:cNvGrpSpPr/>
          <p:nvPr/>
        </p:nvGrpSpPr>
        <p:grpSpPr>
          <a:xfrm>
            <a:off x="5562600" y="4419600"/>
            <a:ext cx="1828800" cy="842665"/>
            <a:chOff x="6019800" y="4419600"/>
            <a:chExt cx="1828800" cy="842665"/>
          </a:xfrm>
        </p:grpSpPr>
        <p:cxnSp>
          <p:nvCxnSpPr>
            <p:cNvPr id="43" name="Straight Arrow Connector 42"/>
            <p:cNvCxnSpPr/>
            <p:nvPr/>
          </p:nvCxnSpPr>
          <p:spPr bwMode="auto">
            <a:xfrm>
              <a:off x="6934200" y="44196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4" name="TextBox 43"/>
            <p:cNvSpPr txBox="1"/>
            <p:nvPr/>
          </p:nvSpPr>
          <p:spPr>
            <a:xfrm>
              <a:off x="6019800" y="48006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Parking Spaces Allocated</a:t>
              </a:r>
              <a:endParaRPr lang="en-US" sz="1200" b="1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478666" y="2129091"/>
            <a:ext cx="1446134" cy="537909"/>
            <a:chOff x="6935866" y="2129091"/>
            <a:chExt cx="1446134" cy="537909"/>
          </a:xfrm>
        </p:grpSpPr>
        <p:cxnSp>
          <p:nvCxnSpPr>
            <p:cNvPr id="46" name="Straight Arrow Connector 45"/>
            <p:cNvCxnSpPr/>
            <p:nvPr/>
          </p:nvCxnSpPr>
          <p:spPr bwMode="auto">
            <a:xfrm>
              <a:off x="6935866" y="2129091"/>
              <a:ext cx="0" cy="5379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7" name="TextBox 46"/>
            <p:cNvSpPr txBox="1"/>
            <p:nvPr/>
          </p:nvSpPr>
          <p:spPr>
            <a:xfrm>
              <a:off x="7086600" y="21336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Drivers enter allocation area</a:t>
              </a:r>
              <a:endParaRPr lang="en-US" sz="1200" b="1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629400" y="3276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Select request with critical laxity</a:t>
            </a:r>
            <a:endParaRPr lang="en-US" sz="1200" b="1" dirty="0"/>
          </a:p>
        </p:txBody>
      </p:sp>
      <p:grpSp>
        <p:nvGrpSpPr>
          <p:cNvPr id="36" name="Group 35"/>
          <p:cNvGrpSpPr/>
          <p:nvPr/>
        </p:nvGrpSpPr>
        <p:grpSpPr>
          <a:xfrm>
            <a:off x="4648200" y="2971800"/>
            <a:ext cx="1295400" cy="1600200"/>
            <a:chOff x="5105400" y="2969546"/>
            <a:chExt cx="1295400" cy="1600200"/>
          </a:xfrm>
        </p:grpSpPr>
        <p:cxnSp>
          <p:nvCxnSpPr>
            <p:cNvPr id="37" name="Elbow Connector 36"/>
            <p:cNvCxnSpPr/>
            <p:nvPr/>
          </p:nvCxnSpPr>
          <p:spPr bwMode="auto">
            <a:xfrm rot="10800000" flipH="1">
              <a:off x="6324600" y="2969546"/>
              <a:ext cx="3332" cy="1145254"/>
            </a:xfrm>
            <a:prstGeom prst="bentConnector3">
              <a:avLst>
                <a:gd name="adj1" fmla="val -17688505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9" name="TextBox 48"/>
            <p:cNvSpPr txBox="1"/>
            <p:nvPr/>
          </p:nvSpPr>
          <p:spPr>
            <a:xfrm>
              <a:off x="5105400" y="4108081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Un-successful assignment</a:t>
              </a:r>
              <a:endParaRPr lang="en-US" sz="1200" b="1" dirty="0"/>
            </a:p>
          </p:txBody>
        </p:sp>
      </p:grpSp>
      <p:grpSp>
        <p:nvGrpSpPr>
          <p:cNvPr id="2" name="Group 1"/>
          <p:cNvGrpSpPr/>
          <p:nvPr/>
        </p:nvGrpSpPr>
        <p:grpSpPr>
          <a:xfrm rot="698261">
            <a:off x="2434823" y="2197124"/>
            <a:ext cx="1316292" cy="857769"/>
            <a:chOff x="2027588" y="1877173"/>
            <a:chExt cx="1841293" cy="857769"/>
          </a:xfrm>
        </p:grpSpPr>
        <p:cxnSp>
          <p:nvCxnSpPr>
            <p:cNvPr id="55" name="Straight Arrow Connector 54"/>
            <p:cNvCxnSpPr/>
            <p:nvPr/>
          </p:nvCxnSpPr>
          <p:spPr bwMode="auto">
            <a:xfrm rot="20901739" flipH="1" flipV="1">
              <a:off x="2027588" y="1877173"/>
              <a:ext cx="1841293" cy="85776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3" name="TextBox 52"/>
            <p:cNvSpPr txBox="1"/>
            <p:nvPr/>
          </p:nvSpPr>
          <p:spPr>
            <a:xfrm rot="1526781">
              <a:off x="2442073" y="2277327"/>
              <a:ext cx="1309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Request(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2</a:t>
              </a:r>
              <a:r>
                <a:rPr lang="en-US" sz="1200" b="1" dirty="0" smtClean="0"/>
                <a:t>)</a:t>
              </a:r>
              <a:endParaRPr lang="en-US" sz="12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 rot="1591061">
            <a:off x="2503685" y="2136818"/>
            <a:ext cx="1257367" cy="617588"/>
            <a:chOff x="2215471" y="1804987"/>
            <a:chExt cx="1356796" cy="617588"/>
          </a:xfrm>
        </p:grpSpPr>
        <p:cxnSp>
          <p:nvCxnSpPr>
            <p:cNvPr id="54" name="Straight Arrow Connector 53"/>
            <p:cNvCxnSpPr/>
            <p:nvPr/>
          </p:nvCxnSpPr>
          <p:spPr bwMode="auto">
            <a:xfrm rot="20008939" flipH="1" flipV="1">
              <a:off x="2215471" y="1804987"/>
              <a:ext cx="1222757" cy="617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7" name="TextBox 56"/>
            <p:cNvSpPr txBox="1"/>
            <p:nvPr/>
          </p:nvSpPr>
          <p:spPr>
            <a:xfrm>
              <a:off x="2586776" y="1862022"/>
              <a:ext cx="9854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Request(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1</a:t>
              </a:r>
              <a:r>
                <a:rPr lang="en-US" sz="1200" b="1" dirty="0" smtClean="0"/>
                <a:t>)</a:t>
              </a:r>
              <a:endParaRPr lang="en-US" sz="1200" b="1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153047" y="1826545"/>
            <a:ext cx="746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4,3,2,1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164138" y="1799187"/>
            <a:ext cx="746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4,3,2,1</a:t>
            </a:r>
            <a:endParaRPr lang="en-US" sz="1400" b="1" dirty="0">
              <a:solidFill>
                <a:srgbClr val="C00000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 bwMode="auto">
          <a:xfrm flipH="1">
            <a:off x="3065070" y="3429974"/>
            <a:ext cx="457200" cy="228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63" name="Group 62"/>
          <p:cNvGrpSpPr/>
          <p:nvPr/>
        </p:nvGrpSpPr>
        <p:grpSpPr>
          <a:xfrm>
            <a:off x="2834449" y="3457377"/>
            <a:ext cx="685800" cy="489318"/>
            <a:chOff x="2971800" y="2514600"/>
            <a:chExt cx="685800" cy="489318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6">
              <a:alphaModFix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971800" y="2514600"/>
              <a:ext cx="304800" cy="30480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65" name="Group 64"/>
            <p:cNvGrpSpPr/>
            <p:nvPr/>
          </p:nvGrpSpPr>
          <p:grpSpPr>
            <a:xfrm>
              <a:off x="3163978" y="2514600"/>
              <a:ext cx="493622" cy="489318"/>
              <a:chOff x="2438400" y="1676399"/>
              <a:chExt cx="838201" cy="838199"/>
            </a:xfrm>
          </p:grpSpPr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38400" y="1676399"/>
                <a:ext cx="838201" cy="838199"/>
              </a:xfrm>
              <a:prstGeom prst="rect">
                <a:avLst/>
              </a:prstGeom>
            </p:spPr>
          </p:pic>
          <p:sp>
            <p:nvSpPr>
              <p:cNvPr id="69" name="TextBox 68"/>
              <p:cNvSpPr txBox="1"/>
              <p:nvPr/>
            </p:nvSpPr>
            <p:spPr>
              <a:xfrm>
                <a:off x="2557166" y="1846732"/>
                <a:ext cx="606996" cy="474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0000"/>
                    </a:solidFill>
                  </a:rPr>
                  <a:t>  4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1454086" y="3130778"/>
            <a:ext cx="685800" cy="489318"/>
            <a:chOff x="1524000" y="2286000"/>
            <a:chExt cx="685800" cy="489318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6">
              <a:alphaModFix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05000" y="2286000"/>
              <a:ext cx="304800" cy="30480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80" name="Group 79"/>
            <p:cNvGrpSpPr/>
            <p:nvPr/>
          </p:nvGrpSpPr>
          <p:grpSpPr>
            <a:xfrm>
              <a:off x="1524000" y="2286000"/>
              <a:ext cx="493622" cy="489318"/>
              <a:chOff x="2438400" y="1676400"/>
              <a:chExt cx="838201" cy="838200"/>
            </a:xfrm>
          </p:grpSpPr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38400" y="1676400"/>
                <a:ext cx="838201" cy="838200"/>
              </a:xfrm>
              <a:prstGeom prst="rect">
                <a:avLst/>
              </a:prstGeom>
            </p:spPr>
          </p:pic>
          <p:sp>
            <p:nvSpPr>
              <p:cNvPr id="82" name="TextBox 81"/>
              <p:cNvSpPr txBox="1"/>
              <p:nvPr/>
            </p:nvSpPr>
            <p:spPr>
              <a:xfrm>
                <a:off x="2557166" y="1846732"/>
                <a:ext cx="606996" cy="474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0000"/>
                    </a:solidFill>
                  </a:rPr>
                  <a:t>  3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</p:grpSp>
      </p:grpSp>
      <p:cxnSp>
        <p:nvCxnSpPr>
          <p:cNvPr id="83" name="Straight Arrow Connector 82"/>
          <p:cNvCxnSpPr>
            <a:stCxn id="71" idx="2"/>
          </p:cNvCxnSpPr>
          <p:nvPr/>
        </p:nvCxnSpPr>
        <p:spPr bwMode="auto">
          <a:xfrm>
            <a:off x="1370021" y="3231682"/>
            <a:ext cx="383383" cy="12669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4" name="TextBox 83"/>
          <p:cNvSpPr txBox="1"/>
          <p:nvPr/>
        </p:nvSpPr>
        <p:spPr>
          <a:xfrm>
            <a:off x="6252250" y="1978223"/>
            <a:ext cx="746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4,3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324600" y="1800406"/>
            <a:ext cx="746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>
                <a:solidFill>
                  <a:srgbClr val="C00000"/>
                </a:solidFill>
              </a:rPr>
              <a:t>2,1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130" y="2551320"/>
            <a:ext cx="209656" cy="20012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8118" y="2865482"/>
            <a:ext cx="246985" cy="23576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A44BD1F-6207-408E-9FD9-B83DD39F460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63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"/>
                            </p:stCondLst>
                            <p:childTnLst>
                              <p:par>
                                <p:cTn id="5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50"/>
                            </p:stCondLst>
                            <p:childTnLst>
                              <p:par>
                                <p:cTn id="5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0052 0.1372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85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8" grpId="0"/>
      <p:bldP spid="58" grpId="1"/>
      <p:bldP spid="84" grpId="0"/>
      <p:bldP spid="84" grpId="1"/>
      <p:bldP spid="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4"/>
          <p:cNvSpPr txBox="1">
            <a:spLocks/>
          </p:cNvSpPr>
          <p:nvPr/>
        </p:nvSpPr>
        <p:spPr>
          <a:xfrm>
            <a:off x="8305800" y="5867400"/>
            <a:ext cx="685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endParaRPr lang="en-US" sz="1200" dirty="0"/>
          </a:p>
        </p:txBody>
      </p:sp>
      <p:grpSp>
        <p:nvGrpSpPr>
          <p:cNvPr id="7" name="Group 6"/>
          <p:cNvGrpSpPr/>
          <p:nvPr/>
        </p:nvGrpSpPr>
        <p:grpSpPr>
          <a:xfrm>
            <a:off x="4648200" y="1371600"/>
            <a:ext cx="1295400" cy="461665"/>
            <a:chOff x="5181600" y="1371600"/>
            <a:chExt cx="1295400" cy="461665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 flipV="1">
              <a:off x="5791200" y="1828800"/>
              <a:ext cx="536732" cy="225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1" name="TextBox 30"/>
            <p:cNvSpPr txBox="1"/>
            <p:nvPr/>
          </p:nvSpPr>
          <p:spPr>
            <a:xfrm>
              <a:off x="5181600" y="13716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Arrival parking Requests</a:t>
              </a:r>
              <a:endParaRPr lang="en-US" sz="1200" b="1" dirty="0"/>
            </a:p>
          </p:txBody>
        </p:sp>
      </p:grpSp>
      <p:sp>
        <p:nvSpPr>
          <p:cNvPr id="38" name="Connector 37"/>
          <p:cNvSpPr/>
          <p:nvPr/>
        </p:nvSpPr>
        <p:spPr bwMode="auto">
          <a:xfrm>
            <a:off x="5870732" y="1524000"/>
            <a:ext cx="1215868" cy="605091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400" b="1" dirty="0" smtClean="0"/>
              <a:t>WAIT</a:t>
            </a:r>
            <a:endParaRPr lang="en-US" sz="1400" b="1" dirty="0"/>
          </a:p>
        </p:txBody>
      </p:sp>
      <p:sp>
        <p:nvSpPr>
          <p:cNvPr id="39" name="Connector 38"/>
          <p:cNvSpPr/>
          <p:nvPr/>
        </p:nvSpPr>
        <p:spPr bwMode="auto">
          <a:xfrm>
            <a:off x="5870732" y="2667000"/>
            <a:ext cx="1215868" cy="605091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400" b="1" dirty="0" smtClean="0"/>
              <a:t>READY</a:t>
            </a:r>
            <a:endParaRPr lang="en-US" sz="1400" b="1" dirty="0"/>
          </a:p>
        </p:txBody>
      </p:sp>
      <p:sp>
        <p:nvSpPr>
          <p:cNvPr id="40" name="Connector 39"/>
          <p:cNvSpPr/>
          <p:nvPr/>
        </p:nvSpPr>
        <p:spPr bwMode="auto">
          <a:xfrm>
            <a:off x="5867400" y="3810000"/>
            <a:ext cx="1219200" cy="6096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sz="1300" b="1" dirty="0" smtClean="0"/>
              <a:t>ASSIGNED</a:t>
            </a:r>
            <a:endParaRPr lang="en-US" sz="1300" b="1" dirty="0"/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>
            <a:off x="6477000" y="3272091"/>
            <a:ext cx="1666" cy="5379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2" name="Group 41"/>
          <p:cNvGrpSpPr/>
          <p:nvPr/>
        </p:nvGrpSpPr>
        <p:grpSpPr>
          <a:xfrm>
            <a:off x="5562600" y="4419600"/>
            <a:ext cx="1828800" cy="842665"/>
            <a:chOff x="6019800" y="4419600"/>
            <a:chExt cx="1828800" cy="842665"/>
          </a:xfrm>
        </p:grpSpPr>
        <p:cxnSp>
          <p:nvCxnSpPr>
            <p:cNvPr id="43" name="Straight Arrow Connector 42"/>
            <p:cNvCxnSpPr/>
            <p:nvPr/>
          </p:nvCxnSpPr>
          <p:spPr bwMode="auto">
            <a:xfrm>
              <a:off x="6934200" y="44196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4" name="TextBox 43"/>
            <p:cNvSpPr txBox="1"/>
            <p:nvPr/>
          </p:nvSpPr>
          <p:spPr>
            <a:xfrm>
              <a:off x="6019800" y="48006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Parking Spaces Allocated</a:t>
              </a:r>
              <a:endParaRPr lang="en-US" sz="1200" b="1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478666" y="2129091"/>
            <a:ext cx="1446134" cy="537909"/>
            <a:chOff x="6935866" y="2129091"/>
            <a:chExt cx="1446134" cy="537909"/>
          </a:xfrm>
        </p:grpSpPr>
        <p:cxnSp>
          <p:nvCxnSpPr>
            <p:cNvPr id="46" name="Straight Arrow Connector 45"/>
            <p:cNvCxnSpPr/>
            <p:nvPr/>
          </p:nvCxnSpPr>
          <p:spPr bwMode="auto">
            <a:xfrm>
              <a:off x="6935866" y="2129091"/>
              <a:ext cx="0" cy="5379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7" name="TextBox 46"/>
            <p:cNvSpPr txBox="1"/>
            <p:nvPr/>
          </p:nvSpPr>
          <p:spPr>
            <a:xfrm>
              <a:off x="7086600" y="21336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Drivers enter allocation area</a:t>
              </a:r>
              <a:endParaRPr lang="en-US" sz="1200" b="1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629400" y="3276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Select request with critical laxity</a:t>
            </a:r>
            <a:endParaRPr lang="en-US" sz="1200" b="1" dirty="0"/>
          </a:p>
        </p:txBody>
      </p:sp>
      <p:grpSp>
        <p:nvGrpSpPr>
          <p:cNvPr id="36" name="Group 35"/>
          <p:cNvGrpSpPr/>
          <p:nvPr/>
        </p:nvGrpSpPr>
        <p:grpSpPr>
          <a:xfrm>
            <a:off x="4565430" y="2971800"/>
            <a:ext cx="1454370" cy="1530719"/>
            <a:chOff x="5022630" y="2969546"/>
            <a:chExt cx="1454370" cy="1530719"/>
          </a:xfrm>
        </p:grpSpPr>
        <p:cxnSp>
          <p:nvCxnSpPr>
            <p:cNvPr id="37" name="Elbow Connector 36"/>
            <p:cNvCxnSpPr/>
            <p:nvPr/>
          </p:nvCxnSpPr>
          <p:spPr bwMode="auto">
            <a:xfrm rot="10800000" flipH="1">
              <a:off x="6324600" y="2969546"/>
              <a:ext cx="3332" cy="1145254"/>
            </a:xfrm>
            <a:prstGeom prst="bentConnector3">
              <a:avLst>
                <a:gd name="adj1" fmla="val -17688505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9" name="TextBox 48"/>
            <p:cNvSpPr txBox="1"/>
            <p:nvPr/>
          </p:nvSpPr>
          <p:spPr>
            <a:xfrm>
              <a:off x="5022630" y="4038600"/>
              <a:ext cx="14543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Un-successful assignment</a:t>
              </a:r>
              <a:endParaRPr lang="en-US" sz="1200" b="1" dirty="0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6283606" y="2956828"/>
            <a:ext cx="746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4,3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296306" y="1800406"/>
            <a:ext cx="746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1,2</a:t>
            </a:r>
            <a:endParaRPr lang="en-US" sz="1400" b="1" dirty="0">
              <a:solidFill>
                <a:srgbClr val="C00000"/>
              </a:solidFill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1066800" y="1247001"/>
            <a:ext cx="2971800" cy="1038999"/>
            <a:chOff x="1143000" y="1551801"/>
            <a:chExt cx="2971800" cy="10389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ounded Rectangle 113"/>
                <p:cNvSpPr/>
                <p:nvPr/>
              </p:nvSpPr>
              <p:spPr bwMode="auto">
                <a:xfrm>
                  <a:off x="1143000" y="1551801"/>
                  <a:ext cx="2971800" cy="734199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  <a:alpha val="59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 smtClean="0"/>
                    <a:t>  </a:t>
                  </a:r>
                  <a:r>
                    <a:rPr lang="en-US" sz="1200" dirty="0" smtClean="0"/>
                    <a:t>for each vehicle </a:t>
                  </a:r>
                  <a:r>
                    <a:rPr lang="en-US" sz="1200" i="1" dirty="0" err="1" smtClean="0"/>
                    <a:t>i</a:t>
                  </a:r>
                  <a:r>
                    <a:rPr lang="en-US" sz="1200" dirty="0" smtClean="0"/>
                    <a:t>, compute the estimated</a:t>
                  </a: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200" dirty="0" smtClean="0"/>
                    <a:t> driving time to its destination  </a:t>
                  </a: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ambria Math" charset="0"/>
                        </a:rPr>
                        <m:t>𝑫</m:t>
                      </m:r>
                      <m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kumimoji="0" lang="en-US" sz="12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808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8080"/>
                              </a:solidFill>
                              <a:effectLst/>
                              <a:latin typeface="Cambria Math" charset="0"/>
                            </a:rPr>
                            <m:t>𝑪</m:t>
                          </m:r>
                        </m:e>
                        <m:sub>
                          <m:r>
                            <a:rPr kumimoji="0" lang="en-US" sz="12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8080"/>
                              </a:solidFill>
                              <a:effectLst/>
                              <a:latin typeface="Cambria Math" charset="0"/>
                            </a:rPr>
                            <m:t>𝒊</m:t>
                          </m:r>
                        </m:sub>
                      </m:sSub>
                      <m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ambria Math" charset="0"/>
                        </a:rPr>
                        <m:t> ,</m:t>
                      </m:r>
                      <m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ambria Math" charset="0"/>
                        </a:rPr>
                        <m:t>𝐝𝐞𝐬</m:t>
                      </m:r>
                      <m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kumimoji="0" lang="en-US" sz="12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808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8080"/>
                              </a:solidFill>
                              <a:effectLst/>
                              <a:latin typeface="Cambria Math" charset="0"/>
                            </a:rPr>
                            <m:t>𝒗</m:t>
                          </m:r>
                        </m:e>
                        <m:sub>
                          <m:r>
                            <a:rPr kumimoji="0" lang="en-US" sz="12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8080"/>
                              </a:solidFill>
                              <a:effectLst/>
                              <a:latin typeface="Cambria Math" charset="0"/>
                            </a:rPr>
                            <m:t>𝒊</m:t>
                          </m:r>
                        </m:sub>
                      </m:sSub>
                      <m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ambria Math" charset="0"/>
                        </a:rPr>
                        <m:t>)</m:t>
                      </m:r>
                    </m:oMath>
                  </a14:m>
                  <a:r>
                    <a:rPr kumimoji="0" lang="en-US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8080"/>
                      </a:solidFill>
                      <a:effectLst/>
                    </a:rPr>
                    <a:t>)</a:t>
                  </a:r>
                  <a:endParaRPr kumimoji="0" lang="en-US" sz="1200" b="1" i="0" u="none" strike="noStrike" cap="none" normalizeH="0" baseline="0" dirty="0">
                    <a:ln>
                      <a:noFill/>
                    </a:ln>
                    <a:solidFill>
                      <a:srgbClr val="00808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14" name="Rounded Rectangle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43000" y="1551801"/>
                  <a:ext cx="2971800" cy="734199"/>
                </a:xfrm>
                <a:prstGeom prst="roundRect">
                  <a:avLst/>
                </a:prstGeom>
                <a:blipFill rotWithShape="0">
                  <a:blip r:embed="rId2"/>
                  <a:stretch>
                    <a:fillRect b="-33607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5" name="Straight Arrow Connector 114"/>
            <p:cNvCxnSpPr/>
            <p:nvPr/>
          </p:nvCxnSpPr>
          <p:spPr bwMode="auto">
            <a:xfrm>
              <a:off x="2700528" y="2286000"/>
              <a:ext cx="0" cy="304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16" name="Diamond 115"/>
          <p:cNvSpPr/>
          <p:nvPr/>
        </p:nvSpPr>
        <p:spPr bwMode="auto">
          <a:xfrm>
            <a:off x="1676400" y="2895600"/>
            <a:ext cx="1905000" cy="762000"/>
          </a:xfrm>
          <a:prstGeom prst="diamon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Times New Roman" charset="0"/>
                <a:ea typeface="ＭＳ Ｐゴシック" charset="0"/>
              </a:rPr>
              <a:t>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llocation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conflict?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1524000" y="2286000"/>
            <a:ext cx="2209800" cy="609600"/>
            <a:chOff x="1600200" y="2590800"/>
            <a:chExt cx="2209800" cy="609600"/>
          </a:xfrm>
        </p:grpSpPr>
        <p:sp>
          <p:nvSpPr>
            <p:cNvPr id="118" name="Rounded Rectangle 117"/>
            <p:cNvSpPr/>
            <p:nvPr/>
          </p:nvSpPr>
          <p:spPr bwMode="auto">
            <a:xfrm>
              <a:off x="1600200" y="2590800"/>
              <a:ext cx="2209800" cy="381000"/>
            </a:xfrm>
            <a:prstGeom prst="roundRect">
              <a:avLst/>
            </a:prstGeom>
            <a:solidFill>
              <a:srgbClr val="CECEEF">
                <a:alpha val="5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/>
                <a:t> pre-allocate the closest</a:t>
              </a:r>
              <a:endParaRPr lang="en-US" sz="1200" dirty="0"/>
            </a:p>
            <a:p>
              <a:pPr algn="ctr"/>
              <a:r>
                <a:rPr lang="en-US" sz="1200" dirty="0"/>
                <a:t> </a:t>
              </a:r>
              <a:r>
                <a:rPr lang="en-US" sz="1200" dirty="0" smtClean="0"/>
                <a:t>available parking space  </a:t>
              </a:r>
              <a:endParaRPr lang="en-US" sz="1200" dirty="0"/>
            </a:p>
          </p:txBody>
        </p:sp>
        <p:cxnSp>
          <p:nvCxnSpPr>
            <p:cNvPr id="119" name="Straight Arrow Connector 118"/>
            <p:cNvCxnSpPr/>
            <p:nvPr/>
          </p:nvCxnSpPr>
          <p:spPr bwMode="auto">
            <a:xfrm>
              <a:off x="2700528" y="29718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20" name="Group 119"/>
          <p:cNvGrpSpPr/>
          <p:nvPr/>
        </p:nvGrpSpPr>
        <p:grpSpPr>
          <a:xfrm>
            <a:off x="457200" y="2999601"/>
            <a:ext cx="1828800" cy="1648599"/>
            <a:chOff x="533400" y="3304401"/>
            <a:chExt cx="1828800" cy="1648599"/>
          </a:xfrm>
        </p:grpSpPr>
        <p:cxnSp>
          <p:nvCxnSpPr>
            <p:cNvPr id="121" name="Elbow Connector 120"/>
            <p:cNvCxnSpPr/>
            <p:nvPr/>
          </p:nvCxnSpPr>
          <p:spPr bwMode="auto">
            <a:xfrm rot="10800000" flipV="1">
              <a:off x="1447800" y="3581400"/>
              <a:ext cx="304800" cy="30480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22" name="Rounded Rectangle 121"/>
            <p:cNvSpPr/>
            <p:nvPr/>
          </p:nvSpPr>
          <p:spPr bwMode="auto">
            <a:xfrm>
              <a:off x="533400" y="3886200"/>
              <a:ext cx="1828800" cy="6858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5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rPr>
                <a:t> </a:t>
              </a:r>
              <a:r>
                <a:rPr lang="en-US" sz="1200" dirty="0" smtClean="0">
                  <a:latin typeface="Times New Roman" charset="0"/>
                  <a:ea typeface="ＭＳ Ｐゴシック" charset="0"/>
                </a:rPr>
                <a:t>Identify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rPr>
                <a:t> the best</a:t>
              </a:r>
              <a:endParaRPr lang="en-US" sz="1200" dirty="0"/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rPr>
                <a:t>minimum walking time and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rPr>
                <a:t> the corresponding allocation 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222532" y="3304401"/>
              <a:ext cx="758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/>
                <a:t>Conflict</a:t>
              </a:r>
              <a:endParaRPr lang="en-US" sz="1200" b="1" i="1" dirty="0"/>
            </a:p>
          </p:txBody>
        </p:sp>
        <p:cxnSp>
          <p:nvCxnSpPr>
            <p:cNvPr id="124" name="Elbow Connector 123"/>
            <p:cNvCxnSpPr/>
            <p:nvPr/>
          </p:nvCxnSpPr>
          <p:spPr bwMode="auto">
            <a:xfrm rot="16200000" flipH="1">
              <a:off x="1524000" y="4495800"/>
              <a:ext cx="381000" cy="53340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25" name="Group 124"/>
          <p:cNvGrpSpPr/>
          <p:nvPr/>
        </p:nvGrpSpPr>
        <p:grpSpPr>
          <a:xfrm>
            <a:off x="1912881" y="3657600"/>
            <a:ext cx="3421119" cy="1417936"/>
            <a:chOff x="1981200" y="3962400"/>
            <a:chExt cx="2552088" cy="1417936"/>
          </a:xfrm>
        </p:grpSpPr>
        <p:sp>
          <p:nvSpPr>
            <p:cNvPr id="126" name="TextBox 125"/>
            <p:cNvSpPr txBox="1"/>
            <p:nvPr/>
          </p:nvSpPr>
          <p:spPr>
            <a:xfrm>
              <a:off x="2568769" y="3962400"/>
              <a:ext cx="707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/>
                <a:t>No conflict</a:t>
              </a:r>
              <a:endParaRPr lang="en-US" sz="1200" b="1" i="1" dirty="0"/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1981200" y="3962400"/>
              <a:ext cx="2552088" cy="1417936"/>
              <a:chOff x="1981200" y="3962400"/>
              <a:chExt cx="2552088" cy="14179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Rounded Rectangle 127"/>
                  <p:cNvSpPr/>
                  <p:nvPr/>
                </p:nvSpPr>
                <p:spPr bwMode="auto">
                  <a:xfrm>
                    <a:off x="1981200" y="4724400"/>
                    <a:ext cx="1524000" cy="655936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  <a:alpha val="59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rPr>
                      <a:t>Calculate the laxity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charset="0"/>
                                <a:cs typeface="Times New Roman"/>
                              </a:rPr>
                              <m:t>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20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 charset="0"/>
                                    <a:cs typeface="Times New Roman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 charset="0"/>
                                    <a:cs typeface="Times New Roman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oMath>
                    </a14:m>
                    <a:r>
                      <a:rPr lang="en-US" sz="1200" dirty="0">
                        <a:latin typeface="Times New Roman"/>
                        <a:cs typeface="Times New Roman"/>
                      </a:rPr>
                      <a:t>(</a:t>
                    </a:r>
                    <a:r>
                      <a:rPr lang="en-US" sz="1200" i="1" dirty="0" smtClean="0">
                        <a:latin typeface="Times New Roman"/>
                        <a:cs typeface="Times New Roman"/>
                      </a:rPr>
                      <a:t>t</a:t>
                    </a:r>
                    <a:r>
                      <a:rPr lang="en-US" sz="1200" dirty="0" smtClean="0">
                        <a:latin typeface="Times New Roman"/>
                        <a:cs typeface="Times New Roman"/>
                      </a:rPr>
                      <a:t>) </a:t>
                    </a: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rPr>
                      <a:t>of </a:t>
                    </a:r>
                  </a:p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rPr>
                      <a:t>each vehicle </a:t>
                    </a:r>
                    <a:r>
                      <a:rPr lang="en-US" sz="1200" i="1" dirty="0" err="1" smtClean="0"/>
                      <a:t>i</a:t>
                    </a:r>
                    <a:endParaRPr lang="en-US" sz="1200" i="1" dirty="0" smtClean="0"/>
                  </a:p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12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8080"/>
                              </a:solidFill>
                              <a:effectLst/>
                              <a:latin typeface="Cambria Math" charset="0"/>
                              <a:ea typeface="ＭＳ Ｐゴシック" charset="0"/>
                            </a:rPr>
                            <m:t>𝐦𝐢𝐧</m:t>
                          </m:r>
                          <m:r>
                            <a:rPr kumimoji="0" lang="en-US" sz="12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8080"/>
                              </a:solidFill>
                              <a:effectLst/>
                              <a:latin typeface="Cambria Math" charset="0"/>
                              <a:ea typeface="ＭＳ Ｐゴシック" charset="0"/>
                            </a:rPr>
                            <m:t>⁡(</m:t>
                          </m:r>
                          <m:r>
                            <a:rPr kumimoji="0" lang="en-US" sz="12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8080"/>
                              </a:solidFill>
                              <a:effectLst/>
                              <a:latin typeface="Cambria Math" charset="0"/>
                              <a:ea typeface="ＭＳ Ｐゴシック" charset="0"/>
                            </a:rPr>
                            <m:t>𝑫</m:t>
                          </m:r>
                          <m:d>
                            <m:dPr>
                              <m:ctrlPr>
                                <a:rPr kumimoji="0" lang="en-US" sz="12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808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2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808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8080"/>
                                      </a:solidFill>
                                      <a:effectLst/>
                                      <a:latin typeface="Cambria Math" charset="0"/>
                                      <a:ea typeface="ＭＳ Ｐゴシック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kumimoji="0" lang="en-US" sz="12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8080"/>
                                      </a:solidFill>
                                      <a:effectLst/>
                                      <a:latin typeface="Cambria Math" charset="0"/>
                                      <a:ea typeface="ＭＳ Ｐゴシック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kumimoji="0" lang="en-US" sz="12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8080"/>
                                  </a:solidFill>
                                  <a:effectLst/>
                                  <a:latin typeface="Cambria Math" charset="0"/>
                                  <a:ea typeface="ＭＳ Ｐゴシック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12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808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8080"/>
                                      </a:solidFill>
                                      <a:effectLst/>
                                      <a:latin typeface="Cambria Math" charset="0"/>
                                      <a:ea typeface="ＭＳ Ｐゴシック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kumimoji="0" lang="en-US" sz="12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8080"/>
                                      </a:solidFill>
                                      <a:effectLst/>
                                      <a:latin typeface="Cambria Math" charset="0"/>
                                      <a:ea typeface="ＭＳ Ｐゴシック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12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8080"/>
                              </a:solidFill>
                              <a:effectLst/>
                              <a:latin typeface="Cambria Math" charset="0"/>
                              <a:ea typeface="ＭＳ Ｐゴシック" charset="0"/>
                            </a:rPr>
                            <m:t>, </m:t>
                          </m:r>
                          <m:r>
                            <a:rPr kumimoji="0" lang="en-US" sz="12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8080"/>
                              </a:solidFill>
                              <a:effectLst/>
                              <a:latin typeface="Cambria Math" charset="0"/>
                              <a:ea typeface="ＭＳ Ｐゴシック" charset="0"/>
                            </a:rPr>
                            <m:t>𝑫</m:t>
                          </m:r>
                          <m:d>
                            <m:dPr>
                              <m:ctrlPr>
                                <a:rPr kumimoji="0" lang="en-US" sz="12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808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2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808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8080"/>
                                      </a:solidFill>
                                      <a:effectLst/>
                                      <a:latin typeface="Cambria Math" charset="0"/>
                                      <a:ea typeface="ＭＳ Ｐゴシック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kumimoji="0" lang="en-US" sz="12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8080"/>
                                      </a:solidFill>
                                      <a:effectLst/>
                                      <a:latin typeface="Cambria Math" charset="0"/>
                                      <a:ea typeface="ＭＳ Ｐゴシック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kumimoji="0" lang="en-US" sz="12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8080"/>
                                  </a:solidFill>
                                  <a:effectLst/>
                                  <a:latin typeface="Cambria Math" charset="0"/>
                                  <a:ea typeface="ＭＳ Ｐゴシック" charset="0"/>
                                </a:rPr>
                                <m:t>, </m:t>
                              </m:r>
                              <m:r>
                                <a:rPr kumimoji="0" lang="en-US" sz="12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8080"/>
                                  </a:solidFill>
                                  <a:effectLst/>
                                  <a:latin typeface="Cambria Math" charset="0"/>
                                  <a:ea typeface="ＭＳ Ｐゴシック" charset="0"/>
                                </a:rPr>
                                <m:t>𝒅𝒆𝒔</m:t>
                              </m:r>
                              <m:d>
                                <m:dPr>
                                  <m:ctrlPr>
                                    <a:rPr kumimoji="0" lang="en-US" sz="12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808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1200" b="1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808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200" b="1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8080"/>
                                          </a:solidFill>
                                          <a:effectLst/>
                                          <a:latin typeface="Cambria Math" charset="0"/>
                                          <a:ea typeface="ＭＳ Ｐゴシック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kumimoji="0" lang="en-US" sz="1200" b="1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8080"/>
                                          </a:solidFill>
                                          <a:effectLst/>
                                          <a:latin typeface="Cambria Math" charset="0"/>
                                          <a:ea typeface="ＭＳ Ｐゴシック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kumimoji="0" lang="en-US" sz="12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8080"/>
                              </a:solidFill>
                              <a:effectLst/>
                              <a:latin typeface="Cambria Math" charset="0"/>
                              <a:ea typeface="ＭＳ Ｐゴシック" charset="0"/>
                            </a:rPr>
                            <m:t>)</m:t>
                          </m:r>
                        </m:oMath>
                      </m:oMathPara>
                    </a14:m>
                    <a:endParaRPr kumimoji="0" lang="en-US" sz="1200" b="1" i="1" u="none" strike="noStrike" cap="none" normalizeH="0" baseline="0" dirty="0" smtClean="0">
                      <a:ln>
                        <a:noFill/>
                      </a:ln>
                      <a:solidFill>
                        <a:srgbClr val="008080"/>
                      </a:solidFill>
                      <a:effectLst/>
                      <a:ea typeface="ＭＳ Ｐゴシック" charset="0"/>
                    </a:endParaRPr>
                  </a:p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rPr>
                      <a:t> </a:t>
                    </a:r>
                    <a:endParaRPr kumimoji="0" 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charset="0"/>
                      <a:ea typeface="ＭＳ Ｐゴシック" charset="0"/>
                    </a:endParaRPr>
                  </a:p>
                </p:txBody>
              </p:sp>
            </mc:Choice>
            <mc:Fallback xmlns="">
              <p:sp>
                <p:nvSpPr>
                  <p:cNvPr id="128" name="Rounded Rectangle 1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981200" y="4724400"/>
                    <a:ext cx="1524000" cy="655936"/>
                  </a:xfrm>
                  <a:prstGeom prst="roundRect">
                    <a:avLst/>
                  </a:prstGeom>
                  <a:blipFill rotWithShape="0">
                    <a:blip r:embed="rId3"/>
                    <a:stretch>
                      <a:fillRect l="-890" t="-1818" r="-3561" b="-41818"/>
                    </a:stretch>
                  </a:blip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9" name="Straight Arrow Connector 128"/>
              <p:cNvCxnSpPr/>
              <p:nvPr/>
            </p:nvCxnSpPr>
            <p:spPr bwMode="auto">
              <a:xfrm>
                <a:off x="2511925" y="3962400"/>
                <a:ext cx="0" cy="7775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130" name="Curved Left Arrow 129"/>
              <p:cNvSpPr/>
              <p:nvPr/>
            </p:nvSpPr>
            <p:spPr bwMode="auto">
              <a:xfrm rot="19462872">
                <a:off x="3384838" y="4418743"/>
                <a:ext cx="401333" cy="500627"/>
              </a:xfrm>
              <a:prstGeom prst="curvedLeftArrow">
                <a:avLst>
                  <a:gd name="adj1" fmla="val 25000"/>
                  <a:gd name="adj2" fmla="val 50000"/>
                  <a:gd name="adj3" fmla="val 39709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3237888" y="4191000"/>
                <a:ext cx="12954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/>
                  <a:t>Update the laxity </a:t>
                </a:r>
                <a:endParaRPr lang="en-US" sz="1100" b="1" dirty="0"/>
              </a:p>
            </p:txBody>
          </p:sp>
        </p:grpSp>
      </p:grpSp>
      <p:grpSp>
        <p:nvGrpSpPr>
          <p:cNvPr id="132" name="Group 131"/>
          <p:cNvGrpSpPr/>
          <p:nvPr/>
        </p:nvGrpSpPr>
        <p:grpSpPr>
          <a:xfrm>
            <a:off x="1981200" y="5075536"/>
            <a:ext cx="1828800" cy="715672"/>
            <a:chOff x="1981200" y="5121491"/>
            <a:chExt cx="1463040" cy="745909"/>
          </a:xfrm>
        </p:grpSpPr>
        <p:cxnSp>
          <p:nvCxnSpPr>
            <p:cNvPr id="133" name="Straight Arrow Connector 132"/>
            <p:cNvCxnSpPr/>
            <p:nvPr/>
          </p:nvCxnSpPr>
          <p:spPr bwMode="auto">
            <a:xfrm>
              <a:off x="2468880" y="5121491"/>
              <a:ext cx="0" cy="2887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34" name="Rounded Rectangle 133"/>
            <p:cNvSpPr/>
            <p:nvPr/>
          </p:nvSpPr>
          <p:spPr bwMode="auto">
            <a:xfrm>
              <a:off x="1981200" y="5410200"/>
              <a:ext cx="1463040" cy="4572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5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rPr>
                <a:t>Find vehicle </a:t>
              </a:r>
              <a:r>
                <a:rPr kumimoji="0" lang="en-US" sz="1200" b="0" i="1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rPr>
                <a:t>i</a:t>
              </a:r>
              <a:r>
                <a:rPr kumimoji="0" lang="en-US" sz="1200" b="0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rPr>
                <a:t> </a:t>
              </a:r>
              <a:r>
                <a:rPr kumimoji="0" lang="en-US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rPr>
                <a:t>with minimum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rPr>
                <a:t> laxity (critical)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7780281" y="4954488"/>
            <a:ext cx="746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4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6400800" y="2968823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3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992188"/>
          </a:xfrm>
        </p:spPr>
        <p:txBody>
          <a:bodyPr/>
          <a:lstStyle/>
          <a:p>
            <a:pPr algn="ctr" eaLnBrk="1" hangingPunct="1"/>
            <a:r>
              <a:rPr lang="en-US" altLang="zh-TW" b="1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FPA Parking Assignment Process</a:t>
            </a:r>
            <a:endParaRPr lang="en-US" b="1" dirty="0">
              <a:solidFill>
                <a:srgbClr val="00009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A44BD1F-6207-408E-9FD9-B83DD39F460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0.28912 L -0.16389 -0.1226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831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116" grpId="0" animBg="1"/>
      <p:bldP spid="135" grpId="0"/>
      <p:bldP spid="135" grpId="1"/>
      <p:bldP spid="1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458200" cy="762000"/>
          </a:xfrm>
        </p:spPr>
        <p:txBody>
          <a:bodyPr/>
          <a:lstStyle/>
          <a:p>
            <a:pPr algn="ctr" eaLnBrk="1" hangingPunct="1"/>
            <a:r>
              <a:rPr lang="en-US" altLang="zh-TW" b="1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FPA-1 Algorithm </a:t>
            </a:r>
            <a:endParaRPr lang="en-US" b="1" dirty="0">
              <a:solidFill>
                <a:srgbClr val="00009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47088"/>
            <a:ext cx="6172200" cy="3620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1219200"/>
            <a:ext cx="8991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600" dirty="0">
                <a:solidFill>
                  <a:srgbClr val="3366FF"/>
                </a:solidFill>
                <a:latin typeface="Times New Roman"/>
                <a:ea typeface="+mj-ea"/>
                <a:cs typeface="Times New Roman"/>
              </a:rPr>
              <a:t>An enhanced version of FPA that considers the spaces occupied by unsubscribed drivers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A44BD1F-6207-408E-9FD9-B83DD39F460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3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772400" cy="992188"/>
          </a:xfrm>
        </p:spPr>
        <p:txBody>
          <a:bodyPr/>
          <a:lstStyle/>
          <a:p>
            <a:pPr algn="ctr" eaLnBrk="1" hangingPunct="1"/>
            <a:r>
              <a:rPr lang="en-US" altLang="zh-TW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Outline</a:t>
            </a:r>
            <a:endParaRPr lang="en-US" b="1" dirty="0">
              <a:solidFill>
                <a:srgbClr val="00009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457200" y="1525588"/>
            <a:ext cx="7772400" cy="380841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Motivation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FPS Design 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FPA Algorithm 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Evaluation 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Conclusion </a:t>
            </a:r>
          </a:p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" name="Slide Number Placeholder 44"/>
          <p:cNvSpPr txBox="1">
            <a:spLocks/>
          </p:cNvSpPr>
          <p:nvPr/>
        </p:nvSpPr>
        <p:spPr>
          <a:xfrm>
            <a:off x="8305800" y="5867400"/>
            <a:ext cx="685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A44BD1F-6207-408E-9FD9-B83DD39F460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97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Experiments</a:t>
            </a:r>
            <a:endParaRPr lang="en-US" b="1" dirty="0">
              <a:solidFill>
                <a:srgbClr val="00009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572000"/>
          </a:xfrm>
        </p:spPr>
        <p:txBody>
          <a:bodyPr/>
          <a:lstStyle/>
          <a:p>
            <a:pPr eaLnBrk="1" hangingPunct="1">
              <a:buFont typeface="Arial"/>
              <a:buChar char="•"/>
              <a:defRPr/>
            </a:pPr>
            <a:r>
              <a:rPr lang="en-US" sz="2600" kern="1200" dirty="0">
                <a:solidFill>
                  <a:srgbClr val="3366FF"/>
                </a:solidFill>
                <a:latin typeface="Times New Roman"/>
                <a:ea typeface="+mj-ea"/>
                <a:cs typeface="Times New Roman"/>
              </a:rPr>
              <a:t>Goal: </a:t>
            </a:r>
            <a:r>
              <a:rPr lang="en-US" sz="2600" dirty="0" smtClean="0">
                <a:latin typeface="Times New Roman"/>
                <a:cs typeface="Times New Roman"/>
              </a:rPr>
              <a:t>evaluate the performance of FPA and FPA-1 against Naïve and Greedy solutions</a:t>
            </a:r>
          </a:p>
          <a:p>
            <a:pPr marL="0" indent="0" eaLnBrk="1" hangingPunct="1">
              <a:buNone/>
              <a:defRPr/>
            </a:pPr>
            <a:endParaRPr lang="en-US" sz="500" dirty="0" smtClean="0">
              <a:latin typeface="Times New Roman"/>
              <a:cs typeface="Times New Roman"/>
            </a:endParaRPr>
          </a:p>
          <a:p>
            <a:pPr lvl="1" eaLnBrk="1" hangingPunct="1">
              <a:buFont typeface="Arial"/>
              <a:buChar char="–"/>
              <a:defRPr/>
            </a:pPr>
            <a:r>
              <a:rPr lang="en-US" sz="2400" i="1" kern="1200" dirty="0">
                <a:latin typeface="Times New Roman" charset="0"/>
                <a:ea typeface="ＭＳ Ｐゴシック" charset="0"/>
                <a:cs typeface="ＭＳ Ｐゴシック" charset="0"/>
              </a:rPr>
              <a:t>Naïve: </a:t>
            </a:r>
            <a:r>
              <a:rPr lang="en-US" sz="2400" kern="1200" dirty="0">
                <a:latin typeface="Times New Roman" charset="0"/>
                <a:ea typeface="ＭＳ Ｐゴシック" charset="0"/>
                <a:cs typeface="ＭＳ Ｐゴシック" charset="0"/>
              </a:rPr>
              <a:t>assumes a breadth-first-search for parking spaces around the destinations </a:t>
            </a:r>
          </a:p>
          <a:p>
            <a:pPr lvl="1" eaLnBrk="1" hangingPunct="1">
              <a:buFont typeface="Arial"/>
              <a:buChar char="–"/>
              <a:defRPr/>
            </a:pPr>
            <a:r>
              <a:rPr lang="en-US" sz="2400" i="1" kern="1200" dirty="0">
                <a:latin typeface="Times New Roman" charset="0"/>
                <a:ea typeface="ＭＳ Ｐゴシック" charset="0"/>
                <a:cs typeface="ＭＳ Ｐゴシック" charset="0"/>
              </a:rPr>
              <a:t>Greedy: </a:t>
            </a:r>
            <a:r>
              <a:rPr lang="en-US" sz="2400" kern="1200" dirty="0">
                <a:latin typeface="Times New Roman" charset="0"/>
                <a:ea typeface="ＭＳ Ｐゴシック" charset="0"/>
                <a:cs typeface="ＭＳ Ｐゴシック" charset="0"/>
              </a:rPr>
              <a:t>moves each vehicle </a:t>
            </a:r>
            <a:r>
              <a:rPr lang="en-US" sz="2400" kern="1200" dirty="0" smtClean="0">
                <a:latin typeface="Times New Roman" charset="0"/>
                <a:ea typeface="ＭＳ Ｐゴシック" charset="0"/>
                <a:cs typeface="ＭＳ Ｐゴシック" charset="0"/>
              </a:rPr>
              <a:t>toward </a:t>
            </a:r>
            <a:r>
              <a:rPr lang="en-US" sz="2400" kern="1200" dirty="0">
                <a:latin typeface="Times New Roman" charset="0"/>
                <a:ea typeface="ＭＳ Ｐゴシック" charset="0"/>
                <a:cs typeface="ＭＳ Ｐゴシック" charset="0"/>
              </a:rPr>
              <a:t>the closest available space to its </a:t>
            </a:r>
            <a:r>
              <a:rPr lang="en-US" sz="2400" kern="1200" dirty="0" smtClean="0">
                <a:latin typeface="Times New Roman" charset="0"/>
                <a:ea typeface="ＭＳ Ｐゴシック" charset="0"/>
                <a:cs typeface="ＭＳ Ｐゴシック" charset="0"/>
              </a:rPr>
              <a:t>destination</a:t>
            </a:r>
          </a:p>
          <a:p>
            <a:pPr marL="457200" lvl="1" indent="0" eaLnBrk="1" hangingPunct="1">
              <a:buNone/>
              <a:defRPr/>
            </a:pPr>
            <a:endParaRPr lang="en-US" sz="1000" dirty="0" smtClean="0">
              <a:latin typeface="Times New Roman"/>
              <a:cs typeface="Times New Roman"/>
            </a:endParaRPr>
          </a:p>
          <a:p>
            <a:pPr eaLnBrk="1" hangingPunct="1">
              <a:defRPr/>
            </a:pPr>
            <a:r>
              <a:rPr lang="en-US" sz="2600" kern="1200" dirty="0">
                <a:solidFill>
                  <a:srgbClr val="3366FF"/>
                </a:solidFill>
                <a:latin typeface="Times New Roman"/>
                <a:ea typeface="+mj-ea"/>
                <a:cs typeface="Times New Roman"/>
              </a:rPr>
              <a:t>Performance Metrics</a:t>
            </a:r>
          </a:p>
          <a:p>
            <a:pPr lvl="1" eaLnBrk="1" hangingPunct="1">
              <a:defRPr/>
            </a:pPr>
            <a:r>
              <a:rPr lang="en-US" sz="2400" kern="1200" dirty="0">
                <a:latin typeface="Times New Roman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2400" kern="1200" dirty="0" smtClean="0">
                <a:latin typeface="Times New Roman" charset="0"/>
                <a:ea typeface="ＭＳ Ｐゴシック" charset="0"/>
                <a:cs typeface="ＭＳ Ｐゴシック" charset="0"/>
              </a:rPr>
              <a:t>verage travel time among all drivers</a:t>
            </a:r>
          </a:p>
          <a:p>
            <a:pPr lvl="1" eaLnBrk="1" hangingPunct="1">
              <a:defRPr/>
            </a:pPr>
            <a:r>
              <a:rPr lang="en-US" sz="2400" kern="1200" dirty="0" smtClean="0">
                <a:latin typeface="Times New Roman" charset="0"/>
                <a:ea typeface="ＭＳ Ｐゴシック" charset="0"/>
                <a:cs typeface="ＭＳ Ｐゴシック" charset="0"/>
              </a:rPr>
              <a:t>Gain/Loss ratio per driver</a:t>
            </a:r>
          </a:p>
          <a:p>
            <a:pPr lvl="1" eaLnBrk="1" hangingPunct="1">
              <a:defRPr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200" dirty="0" smtClean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A44BD1F-6207-408E-9FD9-B83DD39F460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7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Simulation Setup</a:t>
            </a:r>
            <a:r>
              <a:rPr lang="en-US" sz="4000" dirty="0">
                <a:latin typeface="Times New Roman"/>
                <a:cs typeface="Times New Roman"/>
              </a:rPr>
              <a:t/>
            </a:r>
            <a:br>
              <a:rPr lang="en-US" sz="4000" dirty="0">
                <a:latin typeface="Times New Roman"/>
                <a:cs typeface="Times New Roman"/>
              </a:rPr>
            </a:br>
            <a:endParaRPr lang="en-US" dirty="0">
              <a:solidFill>
                <a:srgbClr val="00009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264750"/>
            <a:ext cx="8709990" cy="368825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SUMO simulation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rigins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destinations of vehicles are randomly chosen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vehicle moves at the legal speed limit of each road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1024 parking spaces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 destinations</a:t>
            </a:r>
          </a:p>
        </p:txBody>
      </p:sp>
      <p:pic>
        <p:nvPicPr>
          <p:cNvPr id="4" name="Picture 2" descr="Manha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2" b="5454"/>
          <a:stretch/>
        </p:blipFill>
        <p:spPr bwMode="auto">
          <a:xfrm>
            <a:off x="3962400" y="2828891"/>
            <a:ext cx="3733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267200" y="5114891"/>
            <a:ext cx="2971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/>
            <a:r>
              <a:rPr lang="en-US" sz="1800" dirty="0">
                <a:solidFill>
                  <a:srgbClr val="008000"/>
                </a:solidFill>
              </a:rPr>
              <a:t> </a:t>
            </a:r>
            <a:r>
              <a:rPr lang="en-US" sz="1800" dirty="0"/>
              <a:t>Parking spaces 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6400799" y="5105400"/>
            <a:ext cx="13947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/>
              <a:t>Destinations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4114800" y="5237313"/>
            <a:ext cx="133350" cy="182378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B05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9" name="Triangle 8"/>
          <p:cNvSpPr/>
          <p:nvPr/>
        </p:nvSpPr>
        <p:spPr bwMode="auto">
          <a:xfrm>
            <a:off x="6172200" y="5191091"/>
            <a:ext cx="152400" cy="182378"/>
          </a:xfrm>
          <a:prstGeom prst="triangle">
            <a:avLst/>
          </a:prstGeom>
          <a:solidFill>
            <a:srgbClr val="FF7E7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97695" y="5496398"/>
            <a:ext cx="5310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eaLnBrk="1" hangingPunct="1">
              <a:defRPr/>
            </a:pPr>
            <a:r>
              <a:rPr lang="en-US" dirty="0">
                <a:latin typeface="Times New Roman"/>
                <a:cs typeface="Times New Roman"/>
              </a:rPr>
              <a:t>R</a:t>
            </a:r>
            <a:r>
              <a:rPr lang="en-US" sz="1800" dirty="0" smtClean="0">
                <a:latin typeface="Times New Roman"/>
                <a:cs typeface="Times New Roman"/>
              </a:rPr>
              <a:t>oad </a:t>
            </a:r>
            <a:r>
              <a:rPr lang="en-US" sz="1800" dirty="0">
                <a:latin typeface="Times New Roman"/>
                <a:cs typeface="Times New Roman"/>
              </a:rPr>
              <a:t>network </a:t>
            </a:r>
            <a:r>
              <a:rPr lang="en-US" sz="1800" dirty="0" smtClean="0">
                <a:latin typeface="Times New Roman"/>
                <a:cs typeface="Times New Roman"/>
              </a:rPr>
              <a:t>map: Manhattan</a:t>
            </a:r>
            <a:r>
              <a:rPr lang="en-US" sz="1800" dirty="0">
                <a:latin typeface="Times New Roman"/>
                <a:cs typeface="Times New Roman"/>
              </a:rPr>
              <a:t>, New York </a:t>
            </a:r>
            <a:r>
              <a:rPr lang="en-US" sz="1800" dirty="0" smtClean="0">
                <a:latin typeface="Times New Roman"/>
                <a:cs typeface="Times New Roman"/>
              </a:rPr>
              <a:t>City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A44BD1F-6207-408E-9FD9-B83DD39F460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2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Figur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03558"/>
            <a:ext cx="4876800" cy="278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4412361"/>
            <a:ext cx="7924800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60338">
              <a:buFont typeface="Arial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3366FF"/>
                </a:solidFill>
                <a:latin typeface="Times New Roman"/>
                <a:ea typeface="+mj-ea"/>
                <a:cs typeface="Times New Roman"/>
              </a:rPr>
              <a:t>FPA decreases the average travel time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to 4x compared to Naïve solution 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40% compared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Greedy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altLang="zh-TW" sz="3600" b="1" kern="0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Average Travel Time: Subscribed Drivers (1) </a:t>
            </a:r>
            <a:endParaRPr lang="en-US" sz="3600" b="1" kern="0" dirty="0">
              <a:solidFill>
                <a:srgbClr val="00009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0252" y="204963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66688" algn="ctr">
              <a:buFont typeface="Arial" charset="0"/>
              <a:buChar char="•"/>
            </a:pPr>
            <a:r>
              <a:rPr lang="en-US" sz="1600" dirty="0" smtClean="0"/>
              <a:t>8 destinations</a:t>
            </a:r>
            <a:endParaRPr lang="en-US" sz="1600" dirty="0"/>
          </a:p>
          <a:p>
            <a:pPr marL="285750" indent="-285750" algn="ctr">
              <a:buFont typeface="Arial" charset="0"/>
              <a:buChar char="•"/>
            </a:pP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A44BD1F-6207-408E-9FD9-B83DD39F460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6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5" descr="Figure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4419600" cy="264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3999940"/>
            <a:ext cx="9144000" cy="2049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60338">
              <a:buFont typeface="Arial" charset="0"/>
              <a:buChar char="•"/>
            </a:pP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FPA decreases the average travel time by </a:t>
            </a:r>
            <a:r>
              <a:rPr lang="en-US" sz="2400" dirty="0" smtClean="0">
                <a:solidFill>
                  <a:srgbClr val="3366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as much as </a:t>
            </a:r>
            <a:r>
              <a:rPr lang="en-US" sz="2400" dirty="0" smtClean="0">
                <a:solidFill>
                  <a:srgbClr val="3366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42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% for </a:t>
            </a:r>
            <a:r>
              <a:rPr lang="en-US" sz="2400" dirty="0" smtClean="0">
                <a:solidFill>
                  <a:srgbClr val="3366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 destinations, compared to Greedy</a:t>
            </a:r>
            <a:endParaRPr lang="en-US" sz="2400" dirty="0">
              <a:solidFill>
                <a:srgbClr val="3366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verage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driving time decreases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as much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61%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verage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walking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decreases by as much as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FPA’s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 becomes more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prominent for more destinations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2140803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r>
              <a:rPr lang="en-US" sz="1600" dirty="0" smtClean="0"/>
              <a:t>768 drivers 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A44BD1F-6207-408E-9FD9-B83DD39F460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altLang="zh-TW" sz="3600" b="1" kern="0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Average Travel Time: Subscribed Drivers (2) </a:t>
            </a:r>
            <a:endParaRPr lang="en-US" sz="3600" b="1" kern="0" dirty="0">
              <a:solidFill>
                <a:srgbClr val="00009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7849"/>
            <a:ext cx="8229600" cy="898579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Travel Time Gain/Loss for All Drivers</a:t>
            </a:r>
            <a:endParaRPr lang="en-US" b="1" dirty="0">
              <a:solidFill>
                <a:srgbClr val="00009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21507" name="Picture 2" descr="Figure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5562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2200" y="1520871"/>
            <a:ext cx="243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b="1" dirty="0">
                <a:solidFill>
                  <a:srgbClr val="000090"/>
                </a:solidFill>
                <a:cs typeface="Times New Roman" charset="0"/>
              </a:rPr>
              <a:t>Gain:  </a:t>
            </a:r>
            <a:r>
              <a:rPr lang="en-US" sz="1600" dirty="0" smtClean="0"/>
              <a:t>ratio &gt; 1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dirty="0">
                <a:solidFill>
                  <a:srgbClr val="000090"/>
                </a:solidFill>
                <a:cs typeface="Times New Roman" charset="0"/>
              </a:rPr>
              <a:t>Loss:   </a:t>
            </a:r>
            <a:r>
              <a:rPr lang="en-US" sz="1600" dirty="0" smtClean="0"/>
              <a:t>ratio &lt; </a:t>
            </a:r>
            <a:r>
              <a:rPr lang="en-US" sz="1600" dirty="0"/>
              <a:t>1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/>
          </a:p>
          <a:p>
            <a:pPr marL="285750" indent="-285750">
              <a:buFont typeface="Arial" charset="0"/>
              <a:buChar char="•"/>
            </a:pP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152400" y="396240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Travel Time Gain/Loss </a:t>
            </a:r>
            <a:r>
              <a:rPr lang="en-US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atio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(Naïve)/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(FPA)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652" y="4532372"/>
            <a:ext cx="7848600" cy="12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charset="0"/>
              <a:buChar char="•"/>
            </a:pP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87.8% of FPS drivers obtain gains</a:t>
            </a:r>
          </a:p>
          <a:p>
            <a:pPr marL="742950" lvl="1" indent="-285750" eaLnBrk="1" hangingPunct="1">
              <a:lnSpc>
                <a:spcPct val="11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 smtClean="0"/>
              <a:t>We plan to investigate methods to limit </a:t>
            </a:r>
            <a:r>
              <a:rPr lang="en-US" sz="2000" dirty="0"/>
              <a:t>the number of </a:t>
            </a:r>
            <a:r>
              <a:rPr lang="en-US" sz="2000" dirty="0" smtClean="0"/>
              <a:t>drivers who experience losses and to bound </a:t>
            </a:r>
            <a:r>
              <a:rPr lang="en-US" sz="2000" dirty="0"/>
              <a:t>the value of </a:t>
            </a:r>
            <a:r>
              <a:rPr lang="en-US" sz="2000" dirty="0" smtClean="0"/>
              <a:t>losses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793396" y="17526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charset="0"/>
              <a:buChar char="•"/>
            </a:pPr>
            <a:r>
              <a:rPr lang="en-US" sz="1600" dirty="0" smtClean="0"/>
              <a:t>8 destinations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6858000" y="3395472"/>
            <a:ext cx="457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smtClean="0">
                <a:solidFill>
                  <a:srgbClr val="C00000"/>
                </a:solidFill>
              </a:rPr>
              <a:t>=1</a:t>
            </a:r>
            <a:endParaRPr lang="en-US" sz="13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A44BD1F-6207-408E-9FD9-B83DD39F460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01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3212"/>
            <a:ext cx="8991600" cy="1373188"/>
          </a:xfrm>
        </p:spPr>
        <p:txBody>
          <a:bodyPr/>
          <a:lstStyle/>
          <a:p>
            <a:pPr algn="ctr" eaLnBrk="1" hangingPunct="1"/>
            <a:r>
              <a:rPr lang="en-US" sz="3600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Have </a:t>
            </a:r>
            <a:r>
              <a:rPr lang="en-US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Y</a:t>
            </a:r>
            <a:r>
              <a:rPr lang="en-US" sz="3600" b="1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ou </a:t>
            </a:r>
            <a:r>
              <a:rPr lang="en-US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E</a:t>
            </a:r>
            <a:r>
              <a:rPr lang="en-US" sz="3600" b="1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ver </a:t>
            </a:r>
            <a:r>
              <a:rPr lang="en-US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S</a:t>
            </a:r>
            <a:r>
              <a:rPr lang="en-US" sz="3600" b="1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pent </a:t>
            </a:r>
            <a:r>
              <a:rPr lang="en-US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H</a:t>
            </a:r>
            <a:r>
              <a:rPr lang="en-US" sz="3600" b="1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ours </a:t>
            </a:r>
            <a:r>
              <a:rPr lang="en-US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D</a:t>
            </a:r>
            <a:r>
              <a:rPr lang="en-US" sz="3600" b="1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riving </a:t>
            </a:r>
            <a:r>
              <a:rPr lang="en-US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A</a:t>
            </a:r>
            <a:r>
              <a:rPr lang="en-US" sz="3600" b="1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round </a:t>
            </a:r>
            <a:r>
              <a:rPr lang="en-US" sz="3600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the </a:t>
            </a:r>
            <a:r>
              <a:rPr lang="en-US" sz="3600" b="1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Block </a:t>
            </a:r>
            <a:r>
              <a:rPr lang="en-US" sz="3600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for a </a:t>
            </a:r>
            <a:r>
              <a:rPr lang="en-US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F</a:t>
            </a:r>
            <a:r>
              <a:rPr lang="en-US" sz="3600" b="1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ree </a:t>
            </a:r>
            <a:r>
              <a:rPr lang="en-US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P</a:t>
            </a:r>
            <a:r>
              <a:rPr lang="en-US" sz="3600" b="1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arking </a:t>
            </a:r>
            <a:r>
              <a:rPr lang="en-US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S</a:t>
            </a:r>
            <a:r>
              <a:rPr lang="en-US" sz="3600" b="1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pace?</a:t>
            </a:r>
            <a:r>
              <a:rPr lang="en-US" b="1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/>
            </a:r>
            <a:br>
              <a:rPr lang="en-US" b="1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</a:br>
            <a:endParaRPr lang="en-US" b="1" dirty="0">
              <a:solidFill>
                <a:srgbClr val="00009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3657600"/>
          </a:xfrm>
        </p:spPr>
        <p:txBody>
          <a:bodyPr/>
          <a:lstStyle/>
          <a:p>
            <a:pPr algn="just" eaLnBrk="1" hangingPunct="1">
              <a:defRPr/>
            </a:pPr>
            <a:r>
              <a:rPr lang="en-GB" sz="2400" dirty="0" smtClean="0">
                <a:latin typeface="Times New Roman"/>
                <a:cs typeface="Times New Roman"/>
              </a:rPr>
              <a:t>Many </a:t>
            </a:r>
            <a:r>
              <a:rPr lang="en-GB" sz="2400" dirty="0">
                <a:latin typeface="Times New Roman"/>
                <a:cs typeface="Times New Roman"/>
              </a:rPr>
              <a:t>cities rely on </a:t>
            </a:r>
            <a:r>
              <a:rPr lang="en-GB" sz="2400" dirty="0" smtClean="0">
                <a:latin typeface="Times New Roman"/>
                <a:cs typeface="Times New Roman"/>
              </a:rPr>
              <a:t>free </a:t>
            </a:r>
            <a:r>
              <a:rPr lang="en-GB" sz="2400" dirty="0" err="1" smtClean="0">
                <a:latin typeface="Times New Roman"/>
                <a:cs typeface="Times New Roman"/>
              </a:rPr>
              <a:t>curbside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>
                <a:latin typeface="Times New Roman"/>
                <a:cs typeface="Times New Roman"/>
              </a:rPr>
              <a:t>parking </a:t>
            </a:r>
            <a:r>
              <a:rPr lang="en-GB" sz="2400" dirty="0" smtClean="0">
                <a:latin typeface="Times New Roman"/>
                <a:cs typeface="Times New Roman"/>
              </a:rPr>
              <a:t>spaces to </a:t>
            </a:r>
            <a:r>
              <a:rPr lang="en-GB" sz="2400" dirty="0">
                <a:latin typeface="Times New Roman"/>
                <a:cs typeface="Times New Roman"/>
              </a:rPr>
              <a:t>supplement their limited paid parking </a:t>
            </a:r>
            <a:r>
              <a:rPr lang="en-GB" sz="2400" dirty="0" smtClean="0">
                <a:latin typeface="Times New Roman"/>
                <a:cs typeface="Times New Roman"/>
              </a:rPr>
              <a:t>options</a:t>
            </a:r>
            <a:endParaRPr lang="en-GB" sz="2400" dirty="0">
              <a:latin typeface="Times New Roman"/>
              <a:cs typeface="Times New Roman"/>
            </a:endParaRPr>
          </a:p>
          <a:p>
            <a:pPr lvl="1" algn="just" eaLnBrk="1" hangingPunct="1">
              <a:defRPr/>
            </a:pPr>
            <a:r>
              <a:rPr lang="en-GB" sz="2000" dirty="0">
                <a:latin typeface="Times New Roman"/>
                <a:cs typeface="Times New Roman"/>
              </a:rPr>
              <a:t>P</a:t>
            </a:r>
            <a:r>
              <a:rPr lang="en-GB" sz="2000" dirty="0" smtClean="0">
                <a:latin typeface="Times New Roman"/>
                <a:cs typeface="Times New Roman"/>
              </a:rPr>
              <a:t>eople </a:t>
            </a:r>
            <a:r>
              <a:rPr lang="en-GB" sz="2000" dirty="0">
                <a:latin typeface="Times New Roman"/>
                <a:cs typeface="Times New Roman"/>
              </a:rPr>
              <a:t>prefer </a:t>
            </a:r>
            <a:r>
              <a:rPr lang="en-GB" sz="2000" dirty="0" smtClean="0">
                <a:latin typeface="Times New Roman"/>
                <a:cs typeface="Times New Roman"/>
              </a:rPr>
              <a:t>free </a:t>
            </a:r>
            <a:r>
              <a:rPr lang="en-GB" sz="2000" dirty="0" err="1" smtClean="0">
                <a:latin typeface="Times New Roman"/>
                <a:cs typeface="Times New Roman"/>
              </a:rPr>
              <a:t>curbside</a:t>
            </a:r>
            <a:r>
              <a:rPr lang="en-GB" sz="2000" dirty="0" smtClean="0">
                <a:latin typeface="Times New Roman"/>
                <a:cs typeface="Times New Roman"/>
              </a:rPr>
              <a:t> </a:t>
            </a:r>
            <a:r>
              <a:rPr lang="en-GB" sz="2000" dirty="0">
                <a:latin typeface="Times New Roman"/>
                <a:cs typeface="Times New Roman"/>
              </a:rPr>
              <a:t>parking to save </a:t>
            </a:r>
            <a:r>
              <a:rPr lang="en-GB" sz="2000" dirty="0" smtClean="0">
                <a:latin typeface="Times New Roman"/>
                <a:cs typeface="Times New Roman"/>
              </a:rPr>
              <a:t>money</a:t>
            </a:r>
          </a:p>
          <a:p>
            <a:pPr marL="457200" lvl="1" indent="0" algn="just" eaLnBrk="1" hangingPunct="1">
              <a:buNone/>
              <a:defRPr/>
            </a:pPr>
            <a:r>
              <a:rPr lang="en-GB" sz="800" dirty="0">
                <a:latin typeface="Times New Roman"/>
                <a:cs typeface="Times New Roman"/>
              </a:rPr>
              <a:t> </a:t>
            </a:r>
            <a:endParaRPr lang="en-GB" sz="800" dirty="0" smtClean="0">
              <a:latin typeface="Times New Roman"/>
              <a:cs typeface="Times New Roman"/>
            </a:endParaRPr>
          </a:p>
          <a:p>
            <a:pPr eaLnBrk="1" hangingPunct="1">
              <a:defRPr/>
            </a:pPr>
            <a:r>
              <a:rPr lang="en-GB" sz="2400" dirty="0" smtClean="0">
                <a:latin typeface="Times New Roman"/>
                <a:cs typeface="Times New Roman"/>
              </a:rPr>
              <a:t>Cost of cruising for </a:t>
            </a:r>
            <a:r>
              <a:rPr lang="en-GB" sz="2400" dirty="0" err="1" smtClean="0">
                <a:latin typeface="Times New Roman"/>
                <a:cs typeface="Times New Roman"/>
              </a:rPr>
              <a:t>curbside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>
                <a:latin typeface="Times New Roman"/>
                <a:cs typeface="Times New Roman"/>
              </a:rPr>
              <a:t>p</a:t>
            </a:r>
            <a:r>
              <a:rPr lang="en-GB" sz="2400" dirty="0" smtClean="0">
                <a:latin typeface="Times New Roman"/>
                <a:cs typeface="Times New Roman"/>
              </a:rPr>
              <a:t>arking spaces</a:t>
            </a:r>
          </a:p>
          <a:p>
            <a:pPr lvl="1" eaLnBrk="1" hangingPunct="1">
              <a:defRPr/>
            </a:pPr>
            <a:r>
              <a:rPr lang="en-GB" sz="2000" dirty="0" smtClean="0">
                <a:latin typeface="Times New Roman"/>
                <a:cs typeface="Times New Roman"/>
              </a:rPr>
              <a:t>Billions of </a:t>
            </a:r>
            <a:r>
              <a:rPr lang="en-GB" sz="2000" dirty="0">
                <a:latin typeface="Times New Roman"/>
                <a:cs typeface="Times New Roman"/>
              </a:rPr>
              <a:t>hours </a:t>
            </a:r>
            <a:r>
              <a:rPr lang="en-GB" sz="2000" dirty="0" smtClean="0">
                <a:latin typeface="Times New Roman"/>
                <a:cs typeface="Times New Roman"/>
              </a:rPr>
              <a:t>lost </a:t>
            </a:r>
            <a:r>
              <a:rPr lang="en-GB" sz="2000" dirty="0">
                <a:latin typeface="Times New Roman"/>
                <a:cs typeface="Times New Roman"/>
              </a:rPr>
              <a:t>to </a:t>
            </a:r>
            <a:r>
              <a:rPr lang="en-GB" sz="2000" dirty="0" smtClean="0">
                <a:latin typeface="Times New Roman"/>
                <a:cs typeface="Times New Roman"/>
              </a:rPr>
              <a:t>find available </a:t>
            </a:r>
            <a:r>
              <a:rPr lang="en-GB" sz="2000" dirty="0">
                <a:latin typeface="Times New Roman"/>
                <a:cs typeface="Times New Roman"/>
              </a:rPr>
              <a:t>spaces during peak </a:t>
            </a:r>
            <a:r>
              <a:rPr lang="en-GB" sz="2000" dirty="0" smtClean="0">
                <a:latin typeface="Times New Roman"/>
                <a:cs typeface="Times New Roman"/>
              </a:rPr>
              <a:t>periods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Times New Roman"/>
                <a:cs typeface="Times New Roman"/>
              </a:rPr>
              <a:t>Billions of gallons </a:t>
            </a:r>
            <a:r>
              <a:rPr lang="en-US" sz="2000" dirty="0">
                <a:latin typeface="Times New Roman"/>
                <a:cs typeface="Times New Roman"/>
              </a:rPr>
              <a:t>of gasoline </a:t>
            </a:r>
            <a:r>
              <a:rPr lang="en-US" sz="2000" dirty="0" smtClean="0">
                <a:latin typeface="Times New Roman"/>
                <a:cs typeface="Times New Roman"/>
              </a:rPr>
              <a:t>wasted</a:t>
            </a:r>
          </a:p>
          <a:p>
            <a:pPr lvl="1" eaLnBrk="1" hangingPunct="1">
              <a:defRPr/>
            </a:pPr>
            <a:r>
              <a:rPr lang="en-GB" sz="2000" dirty="0">
                <a:latin typeface="Times New Roman"/>
                <a:cs typeface="Times New Roman"/>
              </a:rPr>
              <a:t>Air pollution and </a:t>
            </a:r>
            <a:r>
              <a:rPr lang="en-GB" sz="2000" dirty="0" smtClean="0">
                <a:latin typeface="Times New Roman"/>
                <a:cs typeface="Times New Roman"/>
              </a:rPr>
              <a:t>noise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</a:p>
          <a:p>
            <a:pPr lvl="1" eaLnBrk="1" hangingPunct="1">
              <a:defRPr/>
            </a:pPr>
            <a:r>
              <a:rPr lang="en-GB" sz="2000" dirty="0" smtClean="0">
                <a:latin typeface="Times New Roman"/>
                <a:cs typeface="Times New Roman"/>
              </a:rPr>
              <a:t>Traffic </a:t>
            </a:r>
            <a:r>
              <a:rPr lang="en-GB" sz="2000" dirty="0">
                <a:latin typeface="Times New Roman"/>
                <a:cs typeface="Times New Roman"/>
              </a:rPr>
              <a:t>congestion and driver </a:t>
            </a:r>
            <a:r>
              <a:rPr lang="en-GB" sz="2000" dirty="0" smtClean="0">
                <a:latin typeface="Times New Roman"/>
                <a:cs typeface="Times New Roman"/>
              </a:rPr>
              <a:t>frustration</a:t>
            </a:r>
            <a:endParaRPr lang="en-GB" sz="2000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9081"/>
          <a:stretch/>
        </p:blipFill>
        <p:spPr>
          <a:xfrm>
            <a:off x="5611826" y="4012782"/>
            <a:ext cx="3303574" cy="200701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A44BD1F-6207-408E-9FD9-B83DD39F460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90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640"/>
            <a:ext cx="7772400" cy="86408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FPS Consistency over Time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4200" y="21408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 algn="ctr">
              <a:buFont typeface="Arial" charset="0"/>
              <a:buChar char="•"/>
            </a:pPr>
            <a:r>
              <a:rPr lang="en-US" sz="1600" dirty="0" smtClean="0"/>
              <a:t>768 drivers and    </a:t>
            </a:r>
          </a:p>
          <a:p>
            <a:pPr algn="ctr"/>
            <a:r>
              <a:rPr lang="en-US" sz="1600" dirty="0" smtClean="0"/>
              <a:t> 8 destinations</a:t>
            </a:r>
            <a:endParaRPr lang="en-US" sz="1600" dirty="0"/>
          </a:p>
          <a:p>
            <a:pPr marL="285750" indent="-285750" algn="ctr">
              <a:buFont typeface="Arial" charset="0"/>
              <a:buChar char="•"/>
            </a:pPr>
            <a:endParaRPr lang="en-US" sz="16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600200" y="1219200"/>
            <a:ext cx="5410200" cy="3048000"/>
            <a:chOff x="1598863" y="1525588"/>
            <a:chExt cx="5588000" cy="3276600"/>
          </a:xfrm>
        </p:grpSpPr>
        <p:pic>
          <p:nvPicPr>
            <p:cNvPr id="20483" name="Picture 6" descr="Figure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8863" y="1525588"/>
              <a:ext cx="5588000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 bwMode="auto">
            <a:xfrm>
              <a:off x="5486400" y="2057400"/>
              <a:ext cx="0" cy="1821597"/>
            </a:xfrm>
            <a:prstGeom prst="line">
              <a:avLst/>
            </a:prstGeom>
            <a:ln w="38100">
              <a:solidFill>
                <a:srgbClr val="008080"/>
              </a:solidFill>
              <a:headEnd type="none" w="med" len="med"/>
              <a:tailEnd type="none" w="med" len="med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auto">
            <a:xfrm>
              <a:off x="3581400" y="2057400"/>
              <a:ext cx="0" cy="1821597"/>
            </a:xfrm>
            <a:prstGeom prst="line">
              <a:avLst/>
            </a:prstGeom>
            <a:ln w="38100">
              <a:solidFill>
                <a:srgbClr val="008080"/>
              </a:solidFill>
              <a:headEnd type="none" w="med" len="med"/>
              <a:tailEnd type="none" w="med" len="med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33400" y="4572000"/>
            <a:ext cx="8229599" cy="9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366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FPA 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performs consistently better than Greedy </a:t>
            </a:r>
          </a:p>
          <a:p>
            <a:pPr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achieves best performance in the middle batches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A44BD1F-6207-408E-9FD9-B83DD39F460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9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Figure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5029200" cy="302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76200"/>
            <a:ext cx="7772400" cy="9921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altLang="zh-TW" sz="3600" b="1" kern="0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Average Travel Time: System </a:t>
            </a:r>
            <a:r>
              <a:rPr lang="en-US" altLang="zh-TW" sz="3600" b="1" kern="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w</a:t>
            </a:r>
            <a:r>
              <a:rPr lang="en-US" altLang="zh-TW" sz="3600" b="1" kern="0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ith Un-subscribed Drivers </a:t>
            </a:r>
            <a:endParaRPr lang="en-US" sz="3600" b="1" kern="0" dirty="0">
              <a:solidFill>
                <a:srgbClr val="00009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22098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charset="0"/>
              <a:buChar char="•"/>
            </a:pPr>
            <a:r>
              <a:rPr lang="en-US" sz="1600" dirty="0" smtClean="0"/>
              <a:t>768 drivers and      </a:t>
            </a:r>
          </a:p>
          <a:p>
            <a:pPr algn="ctr"/>
            <a:r>
              <a:rPr lang="en-US" sz="1600" dirty="0" smtClean="0"/>
              <a:t>8 destinations</a:t>
            </a:r>
            <a:endParaRPr lang="en-US" sz="1600" dirty="0"/>
          </a:p>
          <a:p>
            <a:pPr marL="285750" indent="-285750" algn="ctr">
              <a:buFont typeface="Arial" charset="0"/>
              <a:buChar char="•"/>
            </a:pP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304800" y="4114800"/>
            <a:ext cx="8686800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FPA and FPA-1 outperform Greedy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FPA-1 achieves </a:t>
            </a:r>
            <a:r>
              <a:rPr lang="en-US" sz="2400" dirty="0" smtClean="0">
                <a:solidFill>
                  <a:srgbClr val="3366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best performance </a:t>
            </a:r>
            <a:endParaRPr lang="en-US" sz="2400" dirty="0">
              <a:solidFill>
                <a:srgbClr val="3366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educes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average travel time by 10% relative to FPA and 33% relative to Greedy on average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A44BD1F-6207-408E-9FD9-B83DD39F460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82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838200"/>
          </a:xfrm>
        </p:spPr>
        <p:txBody>
          <a:bodyPr/>
          <a:lstStyle/>
          <a:p>
            <a:pPr algn="ctr" eaLnBrk="1" hangingPunct="1"/>
            <a:r>
              <a:rPr lang="en-US" altLang="zh-TW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Conclusions</a:t>
            </a:r>
            <a:endParaRPr lang="en-US" b="1" dirty="0">
              <a:solidFill>
                <a:srgbClr val="00009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A44BD1F-6207-408E-9FD9-B83DD39F460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86800" cy="4724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FPS is a cost-effective and adaptive system for finding free parking </a:t>
            </a:r>
            <a:r>
              <a:rPr lang="en-US" sz="26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spaces</a:t>
            </a:r>
          </a:p>
          <a:p>
            <a:pPr>
              <a:lnSpc>
                <a:spcPct val="120000"/>
              </a:lnSpc>
            </a:pPr>
            <a:r>
              <a:rPr lang="en-US" sz="26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FPA </a:t>
            </a:r>
            <a:r>
              <a:rPr lang="en-US" sz="26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parking assignment algorithm minimizes the total travel time among all </a:t>
            </a:r>
            <a:r>
              <a:rPr lang="en-US" sz="26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drivers</a:t>
            </a:r>
          </a:p>
          <a:p>
            <a:pPr>
              <a:lnSpc>
                <a:spcPct val="120000"/>
              </a:lnSpc>
            </a:pPr>
            <a:r>
              <a:rPr lang="en-US" sz="26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FPA-1</a:t>
            </a:r>
            <a:r>
              <a:rPr lang="ar-SA" sz="26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incorporates the effect of unsubscribed drivers </a:t>
            </a:r>
            <a:r>
              <a:rPr lang="en-US" sz="26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on the </a:t>
            </a:r>
            <a:r>
              <a:rPr lang="en-US" sz="26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parking </a:t>
            </a:r>
            <a:r>
              <a:rPr lang="en-US" sz="26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assignment</a:t>
            </a:r>
          </a:p>
          <a:p>
            <a:pPr>
              <a:lnSpc>
                <a:spcPct val="120000"/>
              </a:lnSpc>
            </a:pPr>
            <a:r>
              <a:rPr lang="en-US" sz="26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Both </a:t>
            </a:r>
            <a:r>
              <a:rPr lang="en-US" sz="26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FPA and FPA-1 achieve substantially better </a:t>
            </a:r>
            <a:r>
              <a:rPr lang="en-US" sz="26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performance compared to </a:t>
            </a:r>
            <a:r>
              <a:rPr lang="en-US" sz="26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the </a:t>
            </a:r>
            <a:r>
              <a:rPr lang="en-US" sz="26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other </a:t>
            </a:r>
            <a:r>
              <a:rPr lang="en-US" sz="26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solutions</a:t>
            </a:r>
            <a:endParaRPr lang="en-US" sz="26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endParaRPr lang="en-US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54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350" y="762000"/>
            <a:ext cx="7772400" cy="992187"/>
          </a:xfrm>
        </p:spPr>
        <p:txBody>
          <a:bodyPr/>
          <a:lstStyle/>
          <a:p>
            <a:pPr algn="ctr"/>
            <a:r>
              <a:rPr lang="en-US" altLang="zh-TW" b="1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Acknowledgment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772400" cy="4114800"/>
          </a:xfrm>
        </p:spPr>
        <p:txBody>
          <a:bodyPr/>
          <a:lstStyle/>
          <a:p>
            <a:pPr algn="just"/>
            <a:r>
              <a:rPr lang="en-US" sz="2600" dirty="0" smtClean="0">
                <a:latin typeface="Times New Roman" charset="0"/>
                <a:ea typeface="ＭＳ Ｐゴシック" charset="0"/>
                <a:cs typeface="Times New Roman" charset="0"/>
              </a:rPr>
              <a:t>NSF Grants </a:t>
            </a:r>
            <a:r>
              <a:rPr lang="en-US" sz="2600" dirty="0">
                <a:latin typeface="Times New Roman" charset="0"/>
                <a:ea typeface="ＭＳ Ｐゴシック" charset="0"/>
                <a:cs typeface="Times New Roman" charset="0"/>
              </a:rPr>
              <a:t>No. CNS 1409523, CNS 1054754, DGE 1565478, DUE 1241976, and SHF 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Times New Roman" charset="0"/>
              </a:rPr>
              <a:t>1617749</a:t>
            </a:r>
          </a:p>
          <a:p>
            <a:pPr algn="just"/>
            <a:r>
              <a:rPr lang="en-US" sz="2600" dirty="0" smtClean="0">
                <a:latin typeface="Times New Roman" charset="0"/>
                <a:ea typeface="ＭＳ Ｐゴシック" charset="0"/>
                <a:cs typeface="Times New Roman" charset="0"/>
              </a:rPr>
              <a:t>NSA Grant </a:t>
            </a:r>
            <a:r>
              <a:rPr lang="en-US" sz="2600" dirty="0">
                <a:latin typeface="Times New Roman" charset="0"/>
                <a:ea typeface="ＭＳ Ｐゴシック" charset="0"/>
                <a:cs typeface="Times New Roman" charset="0"/>
              </a:rPr>
              <a:t>H98230- 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Times New Roman" charset="0"/>
              </a:rPr>
              <a:t>15-1-0274</a:t>
            </a:r>
          </a:p>
          <a:p>
            <a:pPr algn="just"/>
            <a:r>
              <a:rPr lang="en-US" sz="2600" dirty="0" smtClean="0">
                <a:latin typeface="Times New Roman" charset="0"/>
                <a:ea typeface="ＭＳ Ｐゴシック" charset="0"/>
                <a:cs typeface="Times New Roman" charset="0"/>
              </a:rPr>
              <a:t>DARPA/AFRL Contract </a:t>
            </a:r>
            <a:r>
              <a:rPr lang="en-US" sz="2600" dirty="0">
                <a:latin typeface="Times New Roman" charset="0"/>
                <a:ea typeface="ＭＳ Ｐゴシック" charset="0"/>
                <a:cs typeface="Times New Roman" charset="0"/>
              </a:rPr>
              <a:t>No. 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Times New Roman" charset="0"/>
              </a:rPr>
              <a:t>A8650-15-C-7521</a:t>
            </a:r>
          </a:p>
          <a:p>
            <a:pPr marL="0" indent="0" algn="ctr">
              <a:buNone/>
            </a:pPr>
            <a:endParaRPr lang="en-US" sz="2600" dirty="0">
              <a:latin typeface="Times New Roman" charset="0"/>
              <a:ea typeface="ＭＳ Ｐゴシック" charset="0"/>
              <a:cs typeface="Times New Roman" charset="0"/>
              <a:hlinkClick r:id="rId2"/>
            </a:endParaRPr>
          </a:p>
          <a:p>
            <a:pPr marL="0" indent="0" algn="ctr">
              <a:buNone/>
            </a:pPr>
            <a:endParaRPr lang="en-US" sz="800" b="1" dirty="0" smtClean="0">
              <a:solidFill>
                <a:srgbClr val="7575D1"/>
              </a:solidFill>
              <a:latin typeface="Times New Roman" charset="0"/>
              <a:ea typeface="ＭＳ Ｐゴシック" charset="0"/>
              <a:cs typeface="Times New Roman" charset="0"/>
              <a:hlinkClick r:id="rId2"/>
            </a:endParaRPr>
          </a:p>
          <a:p>
            <a:pPr marL="0" indent="0" algn="ctr">
              <a:buNone/>
            </a:pPr>
            <a:r>
              <a:rPr lang="en-US" sz="2600" b="1" dirty="0" smtClean="0">
                <a:solidFill>
                  <a:srgbClr val="7575D1"/>
                </a:solidFill>
                <a:latin typeface="Times New Roman" charset="0"/>
                <a:ea typeface="ＭＳ Ｐゴシック" charset="0"/>
                <a:cs typeface="Times New Roman" charset="0"/>
                <a:hlinkClick r:id="rId2"/>
              </a:rPr>
              <a:t>http</a:t>
            </a:r>
            <a:r>
              <a:rPr lang="en-US" sz="2600" b="1" dirty="0">
                <a:solidFill>
                  <a:srgbClr val="7575D1"/>
                </a:solidFill>
                <a:latin typeface="Times New Roman" charset="0"/>
                <a:ea typeface="ＭＳ Ｐゴシック" charset="0"/>
                <a:cs typeface="Times New Roman" charset="0"/>
                <a:hlinkClick r:id="rId2"/>
              </a:rPr>
              <a:t>://cs.njit.edu/~borcea/avatar</a:t>
            </a:r>
            <a:endParaRPr lang="en-US" sz="2600" b="1" dirty="0">
              <a:solidFill>
                <a:srgbClr val="7575D1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A44BD1F-6207-408E-9FD9-B83DD39F460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52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762000" y="2743200"/>
            <a:ext cx="7772400" cy="9921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altLang="zh-TW" b="1" kern="0" dirty="0" smtClean="0">
                <a:solidFill>
                  <a:srgbClr val="009193"/>
                </a:solidFill>
                <a:latin typeface="Times New Roman" charset="0"/>
                <a:ea typeface="ＭＳ Ｐゴシック" charset="0"/>
                <a:cs typeface="Times New Roman" charset="0"/>
              </a:rPr>
              <a:t>Backup Slides</a:t>
            </a:r>
            <a:endParaRPr lang="en-US" b="1" kern="0" dirty="0">
              <a:solidFill>
                <a:srgbClr val="009193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A44BD1F-6207-408E-9FD9-B83DD39F460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76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zh-TW" b="1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Related Work (1)</a:t>
            </a:r>
            <a:endParaRPr lang="en-US" b="1" dirty="0">
              <a:solidFill>
                <a:srgbClr val="00009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3554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534400" cy="47244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Parking availability detection and estimation</a:t>
            </a:r>
          </a:p>
          <a:p>
            <a:pPr lvl="1" eaLnBrk="1" hangingPunct="1"/>
            <a:r>
              <a:rPr lang="en-US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Xu</a:t>
            </a:r>
            <a:r>
              <a:rPr lang="nb-NO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S.Nawaz</a:t>
            </a:r>
            <a:r>
              <a:rPr lang="ar-S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al.,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A.Nandugudi</a:t>
            </a:r>
            <a:r>
              <a:rPr lang="ar-S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i="1" dirty="0" smtClean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en-US" sz="2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hese solutions use GPS/accelerometer sensors, WiFi beacons, and activity recognition for available parking space detection</a:t>
            </a:r>
          </a:p>
          <a:p>
            <a:pPr lvl="2" eaLnBrk="1" hangingPunct="1"/>
            <a:r>
              <a:rPr lang="en-US" sz="2000" kern="1200" dirty="0">
                <a:solidFill>
                  <a:srgbClr val="3366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FPS targets a different problem</a:t>
            </a:r>
          </a:p>
          <a:p>
            <a:pPr lvl="2" eaLnBrk="1" hangingPunct="1"/>
            <a:endParaRPr lang="en-US" sz="2000" dirty="0" smtClean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Parking information sharing </a:t>
            </a:r>
          </a:p>
          <a:p>
            <a:pPr lvl="1" eaLnBrk="1" hangingPunct="1"/>
            <a:r>
              <a:rPr lang="en-US" sz="2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O. Wolfson</a:t>
            </a:r>
            <a:r>
              <a:rPr lang="nb-NO" i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nb-NO" i="1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et </a:t>
            </a:r>
            <a:r>
              <a:rPr lang="nb-NO" i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al</a:t>
            </a:r>
            <a:r>
              <a:rPr lang="nb-NO" i="1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.,</a:t>
            </a:r>
            <a:r>
              <a:rPr lang="en-US" i="1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V. </a:t>
            </a:r>
            <a:r>
              <a:rPr lang="en-US" i="1" dirty="0" err="1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Verroios</a:t>
            </a:r>
            <a:r>
              <a:rPr lang="nb-NO" i="1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et </a:t>
            </a:r>
            <a:r>
              <a:rPr lang="nb-NO" i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al</a:t>
            </a:r>
            <a:r>
              <a:rPr lang="nb-NO" i="1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.</a:t>
            </a:r>
            <a:r>
              <a:rPr lang="en-US" i="1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, T</a:t>
            </a:r>
            <a:r>
              <a:rPr lang="en-US" i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. </a:t>
            </a:r>
            <a:r>
              <a:rPr lang="en-US" i="1" dirty="0" err="1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Delot</a:t>
            </a:r>
            <a:r>
              <a:rPr lang="nb-NO" i="1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nb-NO" i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et al.</a:t>
            </a:r>
            <a:r>
              <a:rPr lang="en-US" i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endParaRPr lang="en-US" i="1" dirty="0" smtClean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en-US" sz="20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These systems cannot avoid parking space contention</a:t>
            </a:r>
          </a:p>
          <a:p>
            <a:pPr lvl="2" eaLnBrk="1" hangingPunct="1"/>
            <a:r>
              <a:rPr lang="en-US" sz="2000" kern="1200" dirty="0">
                <a:solidFill>
                  <a:srgbClr val="3366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FPS is capable to reduce parking space contention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A44BD1F-6207-408E-9FD9-B83DD39F460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7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zh-TW" b="1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Related Work (2)</a:t>
            </a:r>
            <a:endParaRPr lang="en-US" b="1" dirty="0">
              <a:solidFill>
                <a:srgbClr val="00009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3554" name="Content Placeholder 1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0292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</a:t>
            </a:r>
            <a:r>
              <a:rPr lang="en-US" sz="24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arking space assignment algorithms based on</a:t>
            </a:r>
            <a:r>
              <a:rPr lang="en-US" sz="24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differential pricing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Mackowski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developed a demand-based real-time pricing model to allocate parking spaces in urban centers</a:t>
            </a:r>
          </a:p>
          <a:p>
            <a:pPr lvl="2" eaLnBrk="1" hangingPunct="1"/>
            <a:r>
              <a:rPr lang="en-US" sz="2000" kern="1200" dirty="0">
                <a:solidFill>
                  <a:srgbClr val="3366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FPS </a:t>
            </a:r>
            <a:r>
              <a:rPr lang="en-US" sz="2000" kern="1200" dirty="0" smtClean="0">
                <a:solidFill>
                  <a:srgbClr val="3366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works </a:t>
            </a:r>
            <a:r>
              <a:rPr lang="en-US" sz="2000" kern="1200" dirty="0">
                <a:solidFill>
                  <a:srgbClr val="3366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with free spaces and does not require any pricing data</a:t>
            </a:r>
          </a:p>
          <a:p>
            <a:pPr lvl="1" eaLnBrk="1" hangingPunct="1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Ayala et 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offline pricing model for curbside parking</a:t>
            </a:r>
          </a:p>
          <a:p>
            <a:pPr lvl="2" eaLnBrk="1" hangingPunct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rgbClr val="3366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FPS handles a dynamic parking space assignment</a:t>
            </a:r>
          </a:p>
          <a:p>
            <a:pPr lvl="1" eaLnBrk="1" hangingPunct="1"/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Y.Geng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a real-time pricing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to for parking garages and does not consider the cost of total travel time</a:t>
            </a:r>
          </a:p>
          <a:p>
            <a:pPr lvl="2" eaLnBrk="1" hangingPunct="1"/>
            <a:r>
              <a:rPr lang="en-US" sz="2000" kern="1200" dirty="0" smtClean="0">
                <a:solidFill>
                  <a:srgbClr val="3366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FPS </a:t>
            </a:r>
            <a:r>
              <a:rPr lang="en-US" sz="2000" kern="1200" dirty="0">
                <a:solidFill>
                  <a:srgbClr val="3366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works on free </a:t>
            </a:r>
            <a:r>
              <a:rPr lang="en-US" sz="2000" kern="1200" dirty="0" smtClean="0">
                <a:solidFill>
                  <a:srgbClr val="3366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curbside </a:t>
            </a:r>
            <a:r>
              <a:rPr lang="en-US" sz="2000" kern="1200" dirty="0">
                <a:solidFill>
                  <a:srgbClr val="3366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parking and </a:t>
            </a:r>
            <a:r>
              <a:rPr lang="en-US" sz="2000" kern="1200" dirty="0" smtClean="0">
                <a:solidFill>
                  <a:srgbClr val="3366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uses both </a:t>
            </a:r>
            <a:r>
              <a:rPr lang="en-US" sz="2000" kern="1200" dirty="0">
                <a:solidFill>
                  <a:srgbClr val="3366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walking and driving time as primary factors in its parking assignment algorithm</a:t>
            </a:r>
          </a:p>
          <a:p>
            <a:pPr eaLnBrk="1" hangingPunct="1"/>
            <a:r>
              <a:rPr lang="en-US" sz="24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Parkarr</a:t>
            </a:r>
            <a:r>
              <a:rPr lang="en-US" sz="24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rowd-sourced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parking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endParaRPr lang="en-US" sz="2400" dirty="0" smtClean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sz="20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Cannot address the problem of high parking space contention</a:t>
            </a:r>
          </a:p>
          <a:p>
            <a:pPr lvl="1" eaLnBrk="1" hangingPunct="1"/>
            <a:r>
              <a:rPr lang="en-US" sz="2000" kern="1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FPS is capable to reduce parking space </a:t>
            </a:r>
            <a:r>
              <a:rPr lang="en-US" sz="2000" kern="1200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contention</a:t>
            </a:r>
            <a:endParaRPr lang="en-US" sz="2000" kern="1200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A44BD1F-6207-408E-9FD9-B83DD39F460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28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458200" cy="992188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Parking Infrastructure Solutions</a:t>
            </a:r>
            <a:endParaRPr lang="en-US" b="1" dirty="0">
              <a:solidFill>
                <a:srgbClr val="00009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5122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478982" cy="4510736"/>
          </a:xfrm>
        </p:spPr>
        <p:txBody>
          <a:bodyPr/>
          <a:lstStyle/>
          <a:p>
            <a:pPr marL="350838" lvl="1" indent="-288925" algn="just" eaLnBrk="1" hangingPunct="1">
              <a:lnSpc>
                <a:spcPct val="90000"/>
              </a:lnSpc>
              <a:buFont typeface="Arial"/>
              <a:buChar char="•"/>
            </a:pPr>
            <a:r>
              <a:rPr lang="en-GB" sz="2600" dirty="0">
                <a:solidFill>
                  <a:srgbClr val="3366FF"/>
                </a:solidFill>
                <a:latin typeface="Times New Roman"/>
                <a:ea typeface="+mj-ea"/>
                <a:cs typeface="Times New Roman"/>
              </a:rPr>
              <a:t>Examples</a:t>
            </a:r>
          </a:p>
          <a:p>
            <a:pPr lvl="1" eaLnBrk="1" hangingPunct="1">
              <a:buFont typeface="Arial"/>
              <a:buChar char="–"/>
            </a:pPr>
            <a:r>
              <a:rPr lang="en-GB" sz="2400" i="1" dirty="0" err="1">
                <a:latin typeface="Times New Roman" charset="0"/>
                <a:ea typeface="ＭＳ Ｐゴシック" charset="0"/>
                <a:cs typeface="Times New Roman" charset="0"/>
              </a:rPr>
              <a:t>SFpark</a:t>
            </a:r>
            <a:r>
              <a:rPr lang="en-GB" sz="2400" dirty="0">
                <a:latin typeface="Times New Roman" charset="0"/>
                <a:ea typeface="ＭＳ Ｐゴシック" charset="0"/>
                <a:cs typeface="Times New Roman" charset="0"/>
              </a:rPr>
              <a:t> system spent $23 </a:t>
            </a:r>
            <a:r>
              <a:rPr lang="en-GB" sz="2400" dirty="0" smtClean="0">
                <a:latin typeface="Times New Roman" charset="0"/>
                <a:ea typeface="ＭＳ Ｐゴシック" charset="0"/>
                <a:cs typeface="Times New Roman" charset="0"/>
              </a:rPr>
              <a:t>million </a:t>
            </a:r>
            <a:r>
              <a:rPr lang="en-GB" sz="2400" dirty="0">
                <a:latin typeface="Times New Roman" charset="0"/>
                <a:ea typeface="ＭＳ Ｐゴシック" charset="0"/>
                <a:cs typeface="Times New Roman" charset="0"/>
              </a:rPr>
              <a:t>to install sensors </a:t>
            </a:r>
            <a:r>
              <a:rPr lang="en-GB" sz="2400" dirty="0" smtClean="0">
                <a:latin typeface="Times New Roman" charset="0"/>
                <a:ea typeface="ＭＳ Ｐゴシック" charset="0"/>
                <a:cs typeface="Times New Roman" charset="0"/>
              </a:rPr>
              <a:t>	           to </a:t>
            </a:r>
            <a:r>
              <a:rPr lang="en-GB" sz="2400" dirty="0">
                <a:latin typeface="Times New Roman" charset="0"/>
                <a:ea typeface="ＭＳ Ｐゴシック" charset="0"/>
                <a:cs typeface="Times New Roman" charset="0"/>
              </a:rPr>
              <a:t>cover </a:t>
            </a:r>
            <a:r>
              <a:rPr lang="en-GB" sz="2400" dirty="0" smtClean="0">
                <a:latin typeface="Times New Roman" charset="0"/>
                <a:ea typeface="ＭＳ Ｐゴシック" charset="0"/>
                <a:cs typeface="Times New Roman" charset="0"/>
              </a:rPr>
              <a:t>25% </a:t>
            </a:r>
            <a:r>
              <a:rPr lang="en-GB" sz="2400" dirty="0">
                <a:latin typeface="Times New Roman" charset="0"/>
                <a:ea typeface="ＭＳ Ｐゴシック" charset="0"/>
                <a:cs typeface="Times New Roman" charset="0"/>
              </a:rPr>
              <a:t>of the </a:t>
            </a:r>
            <a:r>
              <a:rPr lang="en-GB" sz="2400" dirty="0" err="1" smtClean="0">
                <a:latin typeface="Times New Roman" charset="0"/>
                <a:ea typeface="ＭＳ Ｐゴシック" charset="0"/>
                <a:cs typeface="Times New Roman" charset="0"/>
              </a:rPr>
              <a:t>curbside</a:t>
            </a:r>
            <a:r>
              <a:rPr lang="en-GB" sz="2400" dirty="0" smtClean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en-GB" sz="2400" dirty="0">
                <a:latin typeface="Times New Roman" charset="0"/>
                <a:ea typeface="ＭＳ Ｐゴシック" charset="0"/>
                <a:cs typeface="Times New Roman" charset="0"/>
              </a:rPr>
              <a:t>parking </a:t>
            </a:r>
            <a:r>
              <a:rPr lang="en-GB" sz="2400" dirty="0" smtClean="0">
                <a:latin typeface="Times New Roman" charset="0"/>
                <a:ea typeface="ＭＳ Ｐゴシック" charset="0"/>
                <a:cs typeface="Times New Roman" charset="0"/>
              </a:rPr>
              <a:t>spaces</a:t>
            </a:r>
          </a:p>
          <a:p>
            <a:pPr lvl="1" eaLnBrk="1" hangingPunct="1">
              <a:buFont typeface="Arial"/>
              <a:buChar char="–"/>
            </a:pPr>
            <a:endParaRPr lang="en-GB" sz="10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lvl="1" eaLnBrk="1" hangingPunct="1">
              <a:buFont typeface="Arial"/>
              <a:buChar char="–"/>
            </a:pPr>
            <a:r>
              <a:rPr lang="en-GB" sz="2400" i="1" dirty="0" err="1" smtClean="0">
                <a:latin typeface="Times New Roman" charset="0"/>
                <a:ea typeface="ＭＳ Ｐゴシック" charset="0"/>
                <a:cs typeface="Times New Roman" charset="0"/>
              </a:rPr>
              <a:t>ParkNet</a:t>
            </a:r>
            <a:r>
              <a:rPr lang="en-GB" sz="2400" dirty="0" smtClean="0">
                <a:latin typeface="Times New Roman" charset="0"/>
                <a:ea typeface="ＭＳ Ｐゴシック" charset="0"/>
                <a:cs typeface="Times New Roman" charset="0"/>
              </a:rPr>
              <a:t> system </a:t>
            </a:r>
            <a:r>
              <a:rPr lang="en-GB" sz="2400" dirty="0">
                <a:latin typeface="Times New Roman" charset="0"/>
                <a:ea typeface="ＭＳ Ｐゴシック" charset="0"/>
                <a:cs typeface="Times New Roman" charset="0"/>
              </a:rPr>
              <a:t>uses vehicles equipped </a:t>
            </a:r>
            <a:r>
              <a:rPr lang="en-GB" sz="2400" dirty="0" smtClean="0">
                <a:latin typeface="Times New Roman" charset="0"/>
                <a:ea typeface="ＭＳ Ｐゴシック" charset="0"/>
                <a:cs typeface="Times New Roman" charset="0"/>
              </a:rPr>
              <a:t>with costly ultrasonic </a:t>
            </a:r>
            <a:r>
              <a:rPr lang="en-GB" sz="2400" dirty="0">
                <a:latin typeface="Times New Roman" charset="0"/>
                <a:ea typeface="ＭＳ Ｐゴシック" charset="0"/>
                <a:cs typeface="Times New Roman" charset="0"/>
              </a:rPr>
              <a:t>range </a:t>
            </a:r>
            <a:r>
              <a:rPr lang="en-GB" sz="2400" dirty="0" smtClean="0">
                <a:latin typeface="Times New Roman" charset="0"/>
                <a:ea typeface="ＭＳ Ｐゴシック" charset="0"/>
                <a:cs typeface="Times New Roman" charset="0"/>
              </a:rPr>
              <a:t>finders to detect available spaces </a:t>
            </a:r>
          </a:p>
          <a:p>
            <a:pPr marL="457200" lvl="1" indent="0" eaLnBrk="1" hangingPunct="1">
              <a:buNone/>
            </a:pPr>
            <a:endParaRPr lang="en-GB" sz="1000" dirty="0" smtClean="0"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350838" lvl="1" indent="-288925" algn="just" eaLnBrk="1" hangingPunct="1">
              <a:lnSpc>
                <a:spcPct val="90000"/>
              </a:lnSpc>
              <a:buFont typeface="Arial"/>
              <a:buChar char="•"/>
            </a:pPr>
            <a:r>
              <a:rPr lang="en-US" sz="2600" dirty="0">
                <a:solidFill>
                  <a:srgbClr val="3366FF"/>
                </a:solidFill>
                <a:latin typeface="Times New Roman"/>
                <a:ea typeface="+mj-ea"/>
                <a:cs typeface="Times New Roman"/>
              </a:rPr>
              <a:t>Problems with parking infrastructure solutions</a:t>
            </a:r>
          </a:p>
          <a:p>
            <a:pPr lvl="1" algn="just" eaLnBrk="1" hangingPunct="1">
              <a:spcAft>
                <a:spcPts val="600"/>
              </a:spcAft>
            </a:pPr>
            <a:r>
              <a:rPr lang="en-US" sz="2400" dirty="0" smtClean="0">
                <a:latin typeface="Times New Roman" charset="0"/>
                <a:ea typeface="ＭＳ Ｐゴシック" charset="0"/>
                <a:cs typeface="Times New Roman" charset="0"/>
              </a:rPr>
              <a:t>Cost</a:t>
            </a:r>
            <a:endParaRPr lang="en-GB" sz="2400" dirty="0">
              <a:latin typeface="Times New Roman"/>
              <a:cs typeface="Times New Roman"/>
            </a:endParaRPr>
          </a:p>
          <a:p>
            <a:pPr lvl="1" algn="just" eaLnBrk="1" hangingPunct="1">
              <a:spcAft>
                <a:spcPts val="600"/>
              </a:spcAft>
            </a:pPr>
            <a:r>
              <a:rPr lang="en-GB" sz="2400" dirty="0">
                <a:latin typeface="Times New Roman" charset="0"/>
                <a:ea typeface="ＭＳ Ｐゴシック" charset="0"/>
                <a:cs typeface="Times New Roman" charset="0"/>
              </a:rPr>
              <a:t>P</a:t>
            </a:r>
            <a:r>
              <a:rPr lang="en-GB" sz="2400" dirty="0" smtClean="0">
                <a:latin typeface="Times New Roman" charset="0"/>
                <a:ea typeface="ＭＳ Ｐゴシック" charset="0"/>
                <a:cs typeface="Times New Roman" charset="0"/>
              </a:rPr>
              <a:t>arking </a:t>
            </a:r>
            <a:r>
              <a:rPr lang="en-GB" sz="2400" dirty="0">
                <a:latin typeface="Times New Roman" charset="0"/>
                <a:ea typeface="ＭＳ Ｐゴシック" charset="0"/>
                <a:cs typeface="Times New Roman" charset="0"/>
              </a:rPr>
              <a:t>space </a:t>
            </a:r>
            <a:r>
              <a:rPr lang="en-GB" sz="2400" dirty="0" smtClean="0">
                <a:latin typeface="Times New Roman" charset="0"/>
                <a:ea typeface="ＭＳ Ｐゴシック" charset="0"/>
                <a:cs typeface="Times New Roman" charset="0"/>
              </a:rPr>
              <a:t>contention</a:t>
            </a:r>
            <a:endParaRPr lang="en-GB" sz="2400" dirty="0">
              <a:latin typeface="Times New Roman"/>
              <a:cs typeface="Times New Roman"/>
            </a:endParaRPr>
          </a:p>
          <a:p>
            <a:pPr lvl="1" algn="just" eaLnBrk="1" hangingPunct="1">
              <a:spcAft>
                <a:spcPts val="600"/>
              </a:spcAft>
            </a:pP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H</a:t>
            </a:r>
            <a:r>
              <a:rPr lang="en-US" sz="2400" dirty="0" smtClean="0">
                <a:latin typeface="Times New Roman" charset="0"/>
                <a:ea typeface="ＭＳ Ｐゴシック" charset="0"/>
                <a:cs typeface="Times New Roman" charset="0"/>
              </a:rPr>
              <a:t>igher 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traffic </a:t>
            </a:r>
            <a:r>
              <a:rPr lang="en-US" sz="2400" dirty="0" smtClean="0">
                <a:latin typeface="Times New Roman" charset="0"/>
                <a:ea typeface="ＭＳ Ｐゴシック" charset="0"/>
                <a:cs typeface="Times New Roman" charset="0"/>
              </a:rPr>
              <a:t>congestion</a:t>
            </a:r>
            <a:endParaRPr lang="en-GB" sz="2400" b="1" dirty="0">
              <a:latin typeface="Times New Roman"/>
              <a:cs typeface="Times New Roman"/>
            </a:endParaRPr>
          </a:p>
          <a:p>
            <a:pPr marL="350838" lvl="1" indent="-288925" eaLnBrk="1" hangingPunct="1">
              <a:lnSpc>
                <a:spcPct val="90000"/>
              </a:lnSpc>
              <a:buFont typeface="Arial"/>
              <a:buChar char="•"/>
            </a:pPr>
            <a:endParaRPr lang="en-GB" sz="2400" dirty="0" smtClean="0">
              <a:latin typeface="Times New Roman"/>
              <a:cs typeface="Times New Roman"/>
            </a:endParaRPr>
          </a:p>
          <a:p>
            <a:pPr marL="61913" lvl="1" indent="0" algn="ctr" eaLnBrk="1" hangingPunct="1">
              <a:lnSpc>
                <a:spcPct val="90000"/>
              </a:lnSpc>
              <a:buNone/>
            </a:pPr>
            <a:endParaRPr lang="en-GB" sz="2400" dirty="0" smtClean="0">
              <a:latin typeface="Times New Roman"/>
              <a:cs typeface="Times New Roman"/>
            </a:endParaRPr>
          </a:p>
          <a:p>
            <a:pPr marL="61913" lvl="1" indent="0" algn="ctr" eaLnBrk="1" hangingPunct="1">
              <a:lnSpc>
                <a:spcPct val="90000"/>
              </a:lnSpc>
              <a:buNone/>
            </a:pPr>
            <a:r>
              <a:rPr lang="en-GB" sz="2400" dirty="0" smtClean="0">
                <a:latin typeface="Times New Roman"/>
                <a:cs typeface="Times New Roman"/>
              </a:rPr>
              <a:t> </a:t>
            </a:r>
            <a:endParaRPr lang="en-US" sz="2400" b="1" dirty="0" smtClean="0">
              <a:solidFill>
                <a:srgbClr val="00009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914400" lvl="2" indent="0" eaLnBrk="1" hangingPunct="1">
              <a:lnSpc>
                <a:spcPct val="90000"/>
              </a:lnSpc>
              <a:buNone/>
            </a:pPr>
            <a:endParaRPr lang="en-GB" sz="2400" dirty="0" smtClean="0">
              <a:latin typeface="Times New Roman"/>
              <a:cs typeface="Times New Roman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sz="2600" b="1" dirty="0" smtClean="0">
                <a:solidFill>
                  <a:srgbClr val="FF3300"/>
                </a:solidFill>
                <a:latin typeface="Times New Roman" charset="0"/>
                <a:ea typeface="ＭＳ Ｐゴシック" charset="0"/>
                <a:cs typeface="Times New Roman" charset="0"/>
              </a:rPr>
              <a:t>	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GB" dirty="0" smtClean="0"/>
          </a:p>
          <a:p>
            <a:pPr lvl="1" eaLnBrk="1" hangingPunct="1">
              <a:lnSpc>
                <a:spcPct val="90000"/>
              </a:lnSpc>
            </a:pPr>
            <a:endParaRPr lang="en-GB" sz="1800" dirty="0" smtClean="0"/>
          </a:p>
          <a:p>
            <a:pPr lvl="1" eaLnBrk="1" hangingPunct="1">
              <a:lnSpc>
                <a:spcPct val="90000"/>
              </a:lnSpc>
            </a:pPr>
            <a:endParaRPr lang="en-GB" sz="1800" dirty="0">
              <a:latin typeface="Times New Roman"/>
              <a:cs typeface="Times New Roman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7772400" y="1143000"/>
            <a:ext cx="914400" cy="1447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A44BD1F-6207-408E-9FD9-B83DD39F460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75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772400" cy="992188"/>
          </a:xfrm>
        </p:spPr>
        <p:txBody>
          <a:bodyPr/>
          <a:lstStyle/>
          <a:p>
            <a:pPr algn="ctr" eaLnBrk="1" hangingPunct="1"/>
            <a:r>
              <a:rPr lang="en-US" altLang="zh-TW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What </a:t>
            </a:r>
            <a:r>
              <a:rPr lang="en-US" altLang="zh-TW" b="1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Are We </a:t>
            </a:r>
            <a:r>
              <a:rPr lang="en-US" altLang="zh-TW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T</a:t>
            </a:r>
            <a:r>
              <a:rPr lang="en-US" altLang="zh-TW" b="1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rying </a:t>
            </a:r>
            <a:r>
              <a:rPr lang="en-US" altLang="zh-TW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to A</a:t>
            </a:r>
            <a:r>
              <a:rPr lang="en-US" altLang="zh-TW" b="1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chieve?</a:t>
            </a:r>
            <a:endParaRPr lang="en-US" b="1" dirty="0">
              <a:solidFill>
                <a:srgbClr val="00009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382000" cy="4234517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en-US" altLang="zh-TW" sz="2600" dirty="0">
                <a:latin typeface="Times New Roman"/>
                <a:cs typeface="Times New Roman"/>
              </a:rPr>
              <a:t>Design a c</a:t>
            </a:r>
            <a:r>
              <a:rPr lang="en-US" sz="2600" dirty="0">
                <a:latin typeface="Times New Roman"/>
                <a:cs typeface="Times New Roman"/>
              </a:rPr>
              <a:t>ost-effective </a:t>
            </a:r>
            <a:r>
              <a:rPr lang="en-US" sz="2600" dirty="0" smtClean="0">
                <a:latin typeface="Times New Roman"/>
                <a:cs typeface="Times New Roman"/>
              </a:rPr>
              <a:t>system that g</a:t>
            </a:r>
            <a:r>
              <a:rPr lang="en-US" altLang="zh-TW" sz="2600" dirty="0" smtClean="0">
                <a:latin typeface="Times New Roman"/>
                <a:cs typeface="Times New Roman"/>
              </a:rPr>
              <a:t>uides and assigns drivers to available free parking spaces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600" dirty="0" smtClean="0">
                <a:latin typeface="Times New Roman"/>
                <a:cs typeface="Times New Roman"/>
              </a:rPr>
              <a:t>Reduce </a:t>
            </a:r>
            <a:r>
              <a:rPr lang="en-US" sz="2600" dirty="0">
                <a:latin typeface="Times New Roman"/>
                <a:cs typeface="Times New Roman"/>
              </a:rPr>
              <a:t>parking space contention </a:t>
            </a:r>
            <a:r>
              <a:rPr lang="en-US" sz="2600" dirty="0" smtClean="0">
                <a:latin typeface="Times New Roman"/>
                <a:cs typeface="Times New Roman"/>
              </a:rPr>
              <a:t>and associated traffic congestion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600" dirty="0" smtClean="0">
                <a:latin typeface="Times New Roman"/>
                <a:cs typeface="Times New Roman"/>
              </a:rPr>
              <a:t>Improve </a:t>
            </a:r>
            <a:r>
              <a:rPr lang="en-US" sz="2600" dirty="0">
                <a:latin typeface="Times New Roman"/>
                <a:cs typeface="Times New Roman"/>
              </a:rPr>
              <a:t>the overall </a:t>
            </a:r>
            <a:r>
              <a:rPr lang="en-US" sz="2600" i="1" dirty="0">
                <a:latin typeface="Times New Roman"/>
                <a:cs typeface="Times New Roman"/>
              </a:rPr>
              <a:t>social welfare </a:t>
            </a:r>
            <a:r>
              <a:rPr lang="en-US" sz="2600" dirty="0">
                <a:latin typeface="Times New Roman"/>
                <a:cs typeface="Times New Roman"/>
              </a:rPr>
              <a:t>by optimizing the travel time (driving and walking) as a system </a:t>
            </a:r>
            <a:r>
              <a:rPr lang="en-US" sz="2600">
                <a:latin typeface="Times New Roman"/>
                <a:cs typeface="Times New Roman"/>
              </a:rPr>
              <a:t>wide </a:t>
            </a:r>
            <a:r>
              <a:rPr lang="en-US" sz="2600" smtClean="0">
                <a:latin typeface="Times New Roman"/>
                <a:cs typeface="Times New Roman"/>
              </a:rPr>
              <a:t>objective</a:t>
            </a:r>
            <a:endParaRPr lang="en-US" sz="2600" dirty="0">
              <a:latin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A44BD1F-6207-408E-9FD9-B83DD39F460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23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772400" cy="992188"/>
          </a:xfrm>
        </p:spPr>
        <p:txBody>
          <a:bodyPr/>
          <a:lstStyle/>
          <a:p>
            <a:pPr algn="ctr" eaLnBrk="1" hangingPunct="1"/>
            <a:r>
              <a:rPr lang="en-US" altLang="zh-TW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Outline</a:t>
            </a:r>
            <a:endParaRPr lang="en-US" b="1" dirty="0">
              <a:solidFill>
                <a:srgbClr val="00009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7772400" cy="3733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Motivation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FPS Design 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FPA Algorithm 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Evaluation 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Conclusion </a:t>
            </a:r>
          </a:p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A44BD1F-6207-408E-9FD9-B83DD39F460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5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90601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Free Parking System (FPS)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686800" cy="4343400"/>
          </a:xfrm>
        </p:spPr>
        <p:txBody>
          <a:bodyPr/>
          <a:lstStyle/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en-US" sz="2600" dirty="0">
                <a:latin typeface="Times New Roman"/>
                <a:cs typeface="Times New Roman"/>
              </a:rPr>
              <a:t>S</a:t>
            </a:r>
            <a:r>
              <a:rPr lang="en-US" sz="2600" dirty="0" smtClean="0">
                <a:latin typeface="Times New Roman"/>
                <a:cs typeface="Times New Roman"/>
              </a:rPr>
              <a:t>ystem </a:t>
            </a:r>
            <a:r>
              <a:rPr lang="en-US" sz="2600" dirty="0">
                <a:latin typeface="Times New Roman"/>
                <a:cs typeface="Times New Roman"/>
              </a:rPr>
              <a:t>for assigning free curbside parking spaces to drivers 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endParaRPr lang="en-US" sz="800" dirty="0" smtClean="0">
              <a:latin typeface="Times New Roman"/>
              <a:cs typeface="Times New Roman"/>
            </a:endParaRPr>
          </a:p>
          <a:p>
            <a:pPr lvl="1" algn="just">
              <a:lnSpc>
                <a:spcPct val="130000"/>
              </a:lnSpc>
              <a:spcBef>
                <a:spcPts val="0"/>
              </a:spcBef>
            </a:pPr>
            <a:r>
              <a:rPr lang="en-US" sz="2400" dirty="0">
                <a:solidFill>
                  <a:srgbClr val="3366FF"/>
                </a:solidFill>
                <a:latin typeface="Times New Roman"/>
                <a:ea typeface="+mj-ea"/>
                <a:cs typeface="Times New Roman"/>
              </a:rPr>
              <a:t>Uses novel parking assignment algorithm that optimizes the travel time as a system wide objective 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</a:pPr>
            <a:r>
              <a:rPr lang="en-US" sz="2400" dirty="0" smtClean="0">
                <a:latin typeface="Times New Roman"/>
                <a:cs typeface="Times New Roman"/>
              </a:rPr>
              <a:t>Accepts parking requests on-the-fly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lvl="1" algn="just">
              <a:lnSpc>
                <a:spcPct val="130000"/>
              </a:lnSpc>
              <a:spcBef>
                <a:spcPts val="0"/>
              </a:spcBef>
            </a:pPr>
            <a:r>
              <a:rPr lang="en-US" sz="2400" dirty="0" smtClean="0">
                <a:latin typeface="Times New Roman"/>
                <a:cs typeface="Times New Roman"/>
              </a:rPr>
              <a:t>Assumes that not all drivers participate in our system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lvl="1" algn="just">
              <a:lnSpc>
                <a:spcPct val="130000"/>
              </a:lnSpc>
              <a:spcBef>
                <a:spcPts val="0"/>
              </a:spcBef>
            </a:pPr>
            <a:r>
              <a:rPr lang="en-US" sz="2400" dirty="0" smtClean="0">
                <a:latin typeface="Times New Roman"/>
                <a:cs typeface="Times New Roman"/>
              </a:rPr>
              <a:t>Receives parking occupancy reports from drivers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</a:pPr>
            <a:r>
              <a:rPr lang="en-US" sz="2400" dirty="0">
                <a:latin typeface="Times New Roman"/>
                <a:cs typeface="Times New Roman"/>
              </a:rPr>
              <a:t>Works on smart phones and require no </a:t>
            </a:r>
            <a:r>
              <a:rPr lang="en-US" sz="2400" dirty="0" smtClean="0">
                <a:latin typeface="Times New Roman"/>
                <a:cs typeface="Times New Roman"/>
              </a:rPr>
              <a:t>infrastructure </a:t>
            </a:r>
            <a:r>
              <a:rPr lang="en-US" sz="2400" dirty="0">
                <a:latin typeface="Times New Roman"/>
                <a:cs typeface="Times New Roman"/>
              </a:rPr>
              <a:t>on the roads or in the </a:t>
            </a:r>
            <a:r>
              <a:rPr lang="en-US" sz="2400" dirty="0" smtClean="0">
                <a:latin typeface="Times New Roman"/>
                <a:cs typeface="Times New Roman"/>
              </a:rPr>
              <a:t>cars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A44BD1F-6207-408E-9FD9-B83DD39F460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8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524000"/>
            <a:ext cx="679258" cy="679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2558"/>
            <a:ext cx="5531520" cy="3512442"/>
          </a:xfrm>
          <a:prstGeom prst="rect">
            <a:avLst/>
          </a:prstGeom>
        </p:spPr>
      </p:pic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992188"/>
          </a:xfrm>
        </p:spPr>
        <p:txBody>
          <a:bodyPr/>
          <a:lstStyle/>
          <a:p>
            <a:pPr algn="ctr" eaLnBrk="1" hangingPunct="1"/>
            <a:r>
              <a:rPr lang="en-US" altLang="zh-TW" b="1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FPS Design</a:t>
            </a:r>
            <a:endParaRPr lang="en-US" b="1" dirty="0">
              <a:solidFill>
                <a:srgbClr val="00009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14400" y="2743200"/>
            <a:ext cx="1073246" cy="768350"/>
            <a:chOff x="2438400" y="1676400"/>
            <a:chExt cx="1117600" cy="838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4200" y="1905000"/>
              <a:ext cx="431800" cy="431800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2438400" y="1676400"/>
              <a:ext cx="838200" cy="838200"/>
              <a:chOff x="2438400" y="1676400"/>
              <a:chExt cx="838200" cy="83820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38400" y="1676400"/>
                <a:ext cx="838200" cy="838200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2667000" y="1905000"/>
                <a:ext cx="506545" cy="352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 smtClean="0">
                    <a:solidFill>
                      <a:srgbClr val="FF0000"/>
                    </a:solidFill>
                  </a:rPr>
                  <a:t>PR</a:t>
                </a:r>
                <a:endParaRPr lang="en-US" sz="15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2971800" y="1745358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PA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5366950" y="2971800"/>
            <a:ext cx="621770" cy="533400"/>
            <a:chOff x="2438400" y="1676400"/>
            <a:chExt cx="838200" cy="8382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8400" y="1676400"/>
              <a:ext cx="838200" cy="8382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667000" y="1905000"/>
              <a:ext cx="609600" cy="362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FF0000"/>
                  </a:solidFill>
                </a:rPr>
                <a:t>PR</a:t>
              </a:r>
              <a:endParaRPr lang="en-US" sz="9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505201" y="1955497"/>
            <a:ext cx="1535511" cy="605256"/>
            <a:chOff x="4806898" y="1696837"/>
            <a:chExt cx="1598968" cy="660279"/>
          </a:xfrm>
        </p:grpSpPr>
        <p:cxnSp>
          <p:nvCxnSpPr>
            <p:cNvPr id="9" name="Straight Arrow Connector 8"/>
            <p:cNvCxnSpPr>
              <a:endCxn id="16" idx="3"/>
            </p:cNvCxnSpPr>
            <p:nvPr/>
          </p:nvCxnSpPr>
          <p:spPr bwMode="auto">
            <a:xfrm flipH="1" flipV="1">
              <a:off x="4806898" y="1696837"/>
              <a:ext cx="1171761" cy="66027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0" name="TextBox 19"/>
            <p:cNvSpPr txBox="1"/>
            <p:nvPr/>
          </p:nvSpPr>
          <p:spPr>
            <a:xfrm rot="1583176">
              <a:off x="5110466" y="1757228"/>
              <a:ext cx="1295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Parking Request</a:t>
              </a:r>
              <a:endParaRPr lang="en-US" sz="1100" b="1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200400" y="2133600"/>
            <a:ext cx="1976768" cy="1029281"/>
            <a:chOff x="4574088" y="1281884"/>
            <a:chExt cx="2058461" cy="1122851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flipH="1" flipV="1">
              <a:off x="4574088" y="1281884"/>
              <a:ext cx="2058461" cy="112285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1" name="TextBox 30"/>
            <p:cNvSpPr txBox="1"/>
            <p:nvPr/>
          </p:nvSpPr>
          <p:spPr>
            <a:xfrm rot="1555222">
              <a:off x="5272993" y="1983736"/>
              <a:ext cx="1295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Parking Request</a:t>
              </a:r>
              <a:endParaRPr lang="en-US" sz="1100" b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987646" y="1990835"/>
            <a:ext cx="984154" cy="1323933"/>
            <a:chOff x="3304196" y="1224571"/>
            <a:chExt cx="1034865" cy="1347931"/>
          </a:xfrm>
        </p:grpSpPr>
        <p:cxnSp>
          <p:nvCxnSpPr>
            <p:cNvPr id="6" name="Straight Arrow Connector 5"/>
            <p:cNvCxnSpPr>
              <a:stCxn id="4" idx="3"/>
              <a:endCxn id="16" idx="1"/>
            </p:cNvCxnSpPr>
            <p:nvPr/>
          </p:nvCxnSpPr>
          <p:spPr bwMode="auto">
            <a:xfrm flipV="1">
              <a:off x="3304196" y="1224571"/>
              <a:ext cx="1034865" cy="125842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 rot="18418644">
              <a:off x="3249503" y="1806805"/>
              <a:ext cx="1256305" cy="275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smtClean="0">
                  <a:solidFill>
                    <a:srgbClr val="002060"/>
                  </a:solidFill>
                </a:rPr>
                <a:t>Parking Request</a:t>
              </a:r>
              <a:endParaRPr lang="en-US" sz="11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4724400" y="2209800"/>
            <a:ext cx="621770" cy="533400"/>
            <a:chOff x="2438400" y="1676400"/>
            <a:chExt cx="838200" cy="83820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8400" y="1676400"/>
              <a:ext cx="838200" cy="83820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2667000" y="1905000"/>
              <a:ext cx="508411" cy="362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FF0000"/>
                  </a:solidFill>
                </a:rPr>
                <a:t>PR</a:t>
              </a:r>
              <a:endParaRPr lang="en-US" sz="9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40" name="Straight Connector 39"/>
          <p:cNvCxnSpPr>
            <a:stCxn id="18" idx="1"/>
          </p:cNvCxnSpPr>
          <p:nvPr/>
        </p:nvCxnSpPr>
        <p:spPr bwMode="auto">
          <a:xfrm flipH="1" flipV="1">
            <a:off x="1905000" y="3276600"/>
            <a:ext cx="609600" cy="1905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4600" y="3276600"/>
            <a:ext cx="381000" cy="3810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9000" y="4038600"/>
            <a:ext cx="533400" cy="533400"/>
          </a:xfrm>
          <a:prstGeom prst="rect">
            <a:avLst/>
          </a:prstGeom>
        </p:spPr>
      </p:pic>
      <p:grpSp>
        <p:nvGrpSpPr>
          <p:cNvPr id="10240" name="Group 10239"/>
          <p:cNvGrpSpPr/>
          <p:nvPr/>
        </p:nvGrpSpPr>
        <p:grpSpPr>
          <a:xfrm>
            <a:off x="2825085" y="2133601"/>
            <a:ext cx="1228807" cy="1192004"/>
            <a:chOff x="3968085" y="1859951"/>
            <a:chExt cx="1228807" cy="1043002"/>
          </a:xfrm>
        </p:grpSpPr>
        <p:cxnSp>
          <p:nvCxnSpPr>
            <p:cNvPr id="53" name="Elbow Connector 52"/>
            <p:cNvCxnSpPr/>
            <p:nvPr/>
          </p:nvCxnSpPr>
          <p:spPr bwMode="auto">
            <a:xfrm rot="5400000">
              <a:off x="3653292" y="2174744"/>
              <a:ext cx="1043002" cy="41341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3" name="TextBox 62"/>
            <p:cNvSpPr txBox="1"/>
            <p:nvPr/>
          </p:nvSpPr>
          <p:spPr>
            <a:xfrm>
              <a:off x="3999484" y="2397518"/>
              <a:ext cx="1197408" cy="24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Assigned space</a:t>
              </a:r>
              <a:endParaRPr lang="en-US" sz="1200" b="1" dirty="0"/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228" y="2347842"/>
            <a:ext cx="381828" cy="36447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772" y="2964558"/>
            <a:ext cx="381828" cy="364474"/>
          </a:xfrm>
          <a:prstGeom prst="rect">
            <a:avLst/>
          </a:prstGeom>
        </p:spPr>
      </p:pic>
      <p:sp>
        <p:nvSpPr>
          <p:cNvPr id="27" name="Line Callout 2 (Border and Accent Bar) 26"/>
          <p:cNvSpPr/>
          <p:nvPr/>
        </p:nvSpPr>
        <p:spPr bwMode="auto">
          <a:xfrm>
            <a:off x="6413281" y="1602752"/>
            <a:ext cx="2691807" cy="1400236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942"/>
              <a:gd name="adj6" fmla="val -11270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b="1" dirty="0">
                <a:solidFill>
                  <a:srgbClr val="0070C0"/>
                </a:solidFill>
                <a:cs typeface="Times New Roman" charset="0"/>
              </a:rPr>
              <a:t>Parking </a:t>
            </a:r>
            <a:r>
              <a:rPr lang="en-US" sz="1400" b="1" dirty="0" smtClean="0">
                <a:solidFill>
                  <a:srgbClr val="0070C0"/>
                </a:solidFill>
                <a:cs typeface="Times New Roman" charset="0"/>
              </a:rPr>
              <a:t>Allocator (</a:t>
            </a:r>
            <a:r>
              <a:rPr lang="en-US" sz="1400" b="1" dirty="0">
                <a:solidFill>
                  <a:srgbClr val="0070C0"/>
                </a:solidFill>
                <a:cs typeface="Times New Roman" charset="0"/>
              </a:rPr>
              <a:t>PA):</a:t>
            </a:r>
          </a:p>
          <a:p>
            <a:pPr marL="68263" indent="-68263">
              <a:buFont typeface="Arial"/>
              <a:buChar char="•"/>
            </a:pPr>
            <a:r>
              <a:rPr lang="en-US" sz="1400" dirty="0" smtClean="0"/>
              <a:t> runs on central server</a:t>
            </a:r>
          </a:p>
          <a:p>
            <a:pPr marL="123825" indent="-123825">
              <a:buFont typeface="Arial"/>
              <a:buChar char="•"/>
            </a:pPr>
            <a:r>
              <a:rPr lang="en-US" sz="1400" dirty="0" smtClean="0"/>
              <a:t>manages the incoming parking		</a:t>
            </a:r>
          </a:p>
          <a:p>
            <a:r>
              <a:rPr lang="en-US" sz="1400" dirty="0" smtClean="0"/>
              <a:t>   requests</a:t>
            </a:r>
            <a:endParaRPr lang="en-US" sz="1400" dirty="0"/>
          </a:p>
          <a:p>
            <a:pPr marL="123825" indent="-123825">
              <a:buFont typeface="Arial"/>
              <a:buChar char="•"/>
            </a:pPr>
            <a:r>
              <a:rPr lang="en-US" sz="1400" dirty="0" smtClean="0"/>
              <a:t>determines </a:t>
            </a:r>
            <a:r>
              <a:rPr lang="en-US" sz="1400" dirty="0"/>
              <a:t>the available </a:t>
            </a:r>
            <a:endParaRPr lang="en-US" sz="1400" dirty="0" smtClean="0"/>
          </a:p>
          <a:p>
            <a:r>
              <a:rPr lang="en-US" sz="1400" dirty="0"/>
              <a:t> </a:t>
            </a:r>
            <a:r>
              <a:rPr lang="en-US" sz="1400" dirty="0" smtClean="0"/>
              <a:t>  parking</a:t>
            </a:r>
            <a:r>
              <a:rPr lang="en-US" sz="1400" dirty="0"/>
              <a:t> </a:t>
            </a:r>
            <a:r>
              <a:rPr lang="en-US" sz="1400" dirty="0" smtClean="0"/>
              <a:t>spaces </a:t>
            </a:r>
            <a:endParaRPr lang="en-US" sz="14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54" name="Line Callout 2 (Border and Accent Bar) 53"/>
          <p:cNvSpPr/>
          <p:nvPr/>
        </p:nvSpPr>
        <p:spPr bwMode="auto">
          <a:xfrm>
            <a:off x="6400800" y="3605182"/>
            <a:ext cx="2642408" cy="1400236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0773"/>
              <a:gd name="adj6" fmla="val -2724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b="1" dirty="0">
                <a:solidFill>
                  <a:srgbClr val="0070C0"/>
                </a:solidFill>
                <a:cs typeface="Times New Roman" charset="0"/>
              </a:rPr>
              <a:t>Parking Requestor (PR):</a:t>
            </a:r>
          </a:p>
          <a:p>
            <a:pPr marL="123825" indent="-123825">
              <a:buFont typeface="Arial" charset="0"/>
              <a:buChar char="•"/>
            </a:pPr>
            <a:r>
              <a:rPr lang="en-US" sz="1400" dirty="0" smtClean="0"/>
              <a:t>runs on driver’s smart phone</a:t>
            </a:r>
            <a:endParaRPr lang="en-US" sz="1400" dirty="0"/>
          </a:p>
          <a:p>
            <a:pPr marL="123825" indent="-123825">
              <a:buFont typeface="Arial"/>
              <a:buChar char="•"/>
            </a:pPr>
            <a:r>
              <a:rPr lang="en-US" sz="1400" dirty="0" smtClean="0"/>
              <a:t>submits </a:t>
            </a:r>
            <a:r>
              <a:rPr lang="en-US" sz="1400" dirty="0"/>
              <a:t>parking </a:t>
            </a:r>
            <a:r>
              <a:rPr lang="en-US" sz="1400" dirty="0" smtClean="0"/>
              <a:t>requests</a:t>
            </a:r>
            <a:endParaRPr lang="en-US" sz="1400" dirty="0"/>
          </a:p>
          <a:p>
            <a:pPr marL="123825" indent="-123825">
              <a:buFont typeface="Arial"/>
              <a:buChar char="•"/>
            </a:pPr>
            <a:r>
              <a:rPr lang="en-US" sz="1400" dirty="0" smtClean="0"/>
              <a:t>reports </a:t>
            </a:r>
            <a:r>
              <a:rPr lang="en-US" sz="1400" dirty="0"/>
              <a:t>parking status to PA</a:t>
            </a:r>
          </a:p>
          <a:p>
            <a:pPr marL="123825" indent="-123825">
              <a:buFont typeface="Arial"/>
              <a:buChar char="•"/>
            </a:pPr>
            <a:r>
              <a:rPr lang="en-US" sz="1400" dirty="0" smtClean="0"/>
              <a:t>guides driver </a:t>
            </a:r>
            <a:r>
              <a:rPr lang="en-US" sz="1400" dirty="0"/>
              <a:t>to the </a:t>
            </a:r>
          </a:p>
          <a:p>
            <a:r>
              <a:rPr lang="en-US" sz="1400" dirty="0"/>
              <a:t>   </a:t>
            </a:r>
            <a:r>
              <a:rPr lang="en-US" sz="1400" dirty="0" smtClean="0"/>
              <a:t>assigned </a:t>
            </a:r>
            <a:r>
              <a:rPr lang="en-US" sz="1400" dirty="0"/>
              <a:t>parking </a:t>
            </a:r>
            <a:r>
              <a:rPr lang="en-US" sz="1400" dirty="0" smtClean="0"/>
              <a:t>space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A44BD1F-6207-408E-9FD9-B83DD39F460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2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70100"/>
            <a:ext cx="6451600" cy="2882900"/>
          </a:xfrm>
          <a:prstGeom prst="rect">
            <a:avLst/>
          </a:prstGeom>
        </p:spPr>
      </p:pic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24492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A Strawman Solution </a:t>
            </a:r>
            <a:r>
              <a:rPr lang="en-US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for P</a:t>
            </a:r>
            <a:r>
              <a:rPr lang="en-US" b="1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arking </a:t>
            </a:r>
            <a:r>
              <a:rPr lang="en-US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S</a:t>
            </a:r>
            <a:r>
              <a:rPr lang="en-US" b="1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pace </a:t>
            </a:r>
            <a:r>
              <a:rPr lang="en-US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A</a:t>
            </a:r>
            <a:r>
              <a:rPr lang="en-US" b="1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ssignment </a:t>
            </a:r>
            <a:r>
              <a:rPr lang="en-US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A</a:t>
            </a:r>
            <a:r>
              <a:rPr lang="en-US" b="1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lgorithm </a:t>
            </a:r>
            <a:endParaRPr lang="en-US" b="1" dirty="0">
              <a:solidFill>
                <a:srgbClr val="00009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2286000" y="2560320"/>
            <a:ext cx="1752600" cy="46072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221AB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419600" y="2590800"/>
            <a:ext cx="1625600" cy="40610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221AB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2273300" y="4031648"/>
            <a:ext cx="1765300" cy="42605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221AB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216" name="Straight Arrow Connector 9215"/>
          <p:cNvCxnSpPr/>
          <p:nvPr/>
        </p:nvCxnSpPr>
        <p:spPr bwMode="auto">
          <a:xfrm flipV="1">
            <a:off x="4375150" y="4031648"/>
            <a:ext cx="1670050" cy="42605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221AB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224" name="TextBox 9223"/>
          <p:cNvSpPr txBox="1"/>
          <p:nvPr/>
        </p:nvSpPr>
        <p:spPr>
          <a:xfrm>
            <a:off x="304800" y="5207913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  <a:cs typeface="Times New Roman" charset="0"/>
              </a:rPr>
              <a:t>Assignment-1 </a:t>
            </a:r>
            <a:r>
              <a:rPr lang="en-US" sz="2200" dirty="0">
                <a:solidFill>
                  <a:srgbClr val="000090"/>
                </a:solidFill>
                <a:cs typeface="Times New Roman" charset="0"/>
              </a:rPr>
              <a:t>(Greedy</a:t>
            </a:r>
            <a:r>
              <a:rPr lang="en-US" sz="2200" dirty="0" smtClean="0">
                <a:solidFill>
                  <a:srgbClr val="000090"/>
                </a:solidFill>
                <a:cs typeface="Times New Roman" charset="0"/>
              </a:rPr>
              <a:t>): total time = 50; walking time = 12</a:t>
            </a:r>
            <a:endParaRPr lang="en-US" sz="2200" dirty="0">
              <a:solidFill>
                <a:srgbClr val="000090"/>
              </a:solidFill>
              <a:cs typeface="Times New Roman" charset="0"/>
            </a:endParaRPr>
          </a:p>
        </p:txBody>
      </p:sp>
      <p:cxnSp>
        <p:nvCxnSpPr>
          <p:cNvPr id="9226" name="Straight Arrow Connector 9225"/>
          <p:cNvCxnSpPr/>
          <p:nvPr/>
        </p:nvCxnSpPr>
        <p:spPr bwMode="auto">
          <a:xfrm>
            <a:off x="2324100" y="3035808"/>
            <a:ext cx="1720850" cy="124599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230" name="Straight Arrow Connector 9229"/>
          <p:cNvCxnSpPr/>
          <p:nvPr/>
        </p:nvCxnSpPr>
        <p:spPr bwMode="auto">
          <a:xfrm flipV="1">
            <a:off x="4375150" y="3035808"/>
            <a:ext cx="1670050" cy="124599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232" name="Straight Arrow Connector 9231"/>
          <p:cNvCxnSpPr/>
          <p:nvPr/>
        </p:nvCxnSpPr>
        <p:spPr bwMode="auto">
          <a:xfrm flipV="1">
            <a:off x="2324100" y="2744058"/>
            <a:ext cx="1771650" cy="132201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234" name="Straight Arrow Connector 9233"/>
          <p:cNvCxnSpPr/>
          <p:nvPr/>
        </p:nvCxnSpPr>
        <p:spPr bwMode="auto">
          <a:xfrm>
            <a:off x="4419600" y="2761488"/>
            <a:ext cx="1625600" cy="125850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4" name="TextBox 53"/>
          <p:cNvSpPr txBox="1"/>
          <p:nvPr/>
        </p:nvSpPr>
        <p:spPr>
          <a:xfrm>
            <a:off x="304800" y="5588913"/>
            <a:ext cx="861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Assignment-2: total time = 40; walking time = 10 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A44BD1F-6207-408E-9FD9-B83DD39F460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9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70100"/>
            <a:ext cx="6451600" cy="2882900"/>
          </a:xfrm>
          <a:prstGeom prst="rect">
            <a:avLst/>
          </a:prstGeom>
        </p:spPr>
      </p:pic>
      <p:sp>
        <p:nvSpPr>
          <p:cNvPr id="9224" name="TextBox 9223"/>
          <p:cNvSpPr txBox="1"/>
          <p:nvPr/>
        </p:nvSpPr>
        <p:spPr>
          <a:xfrm>
            <a:off x="381000" y="5105400"/>
            <a:ext cx="8153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3366FF"/>
                </a:solidFill>
                <a:latin typeface="Times New Roman"/>
                <a:ea typeface="+mj-ea"/>
                <a:cs typeface="Times New Roman"/>
              </a:rPr>
              <a:t>Greedy strategy may lead to substantial increase in the total travel time 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2316480" y="2572512"/>
            <a:ext cx="1703832" cy="42976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221AB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437888" y="2572512"/>
            <a:ext cx="1600200" cy="4572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221AB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2346806" y="4038251"/>
            <a:ext cx="1673506" cy="43691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221AB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4419600" y="4038252"/>
            <a:ext cx="1638300" cy="40448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221AB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2311400" y="3029712"/>
            <a:ext cx="1727200" cy="125653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4330700" y="3029712"/>
            <a:ext cx="1707388" cy="127329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2387600" y="2718816"/>
            <a:ext cx="1690823" cy="132203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4370523" y="2709672"/>
            <a:ext cx="1687377" cy="131904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A44BD1F-6207-408E-9FD9-B83DD39F460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24492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A Strawman Solution </a:t>
            </a:r>
            <a:r>
              <a:rPr lang="en-US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for P</a:t>
            </a:r>
            <a:r>
              <a:rPr lang="en-US" b="1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arking </a:t>
            </a:r>
            <a:r>
              <a:rPr lang="en-US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S</a:t>
            </a:r>
            <a:r>
              <a:rPr lang="en-US" b="1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pace </a:t>
            </a:r>
            <a:r>
              <a:rPr lang="en-US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A</a:t>
            </a:r>
            <a:r>
              <a:rPr lang="en-US" b="1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ssignment </a:t>
            </a:r>
            <a:r>
              <a:rPr lang="en-US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A</a:t>
            </a:r>
            <a:r>
              <a:rPr lang="en-US" b="1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lgorithm </a:t>
            </a:r>
            <a:endParaRPr lang="en-US" b="1" dirty="0">
              <a:solidFill>
                <a:srgbClr val="00009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37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ITC Stone Sans Std Semibold"/>
        <a:ea typeface="ＭＳ Ｐゴシック"/>
        <a:cs typeface="ＭＳ Ｐゴシック"/>
      </a:majorFont>
      <a:minorFont>
        <a:latin typeface="ITC Stone Sans Std Semibold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</TotalTime>
  <Words>1171</Words>
  <Application>Microsoft Office PowerPoint</Application>
  <PresentationFormat>On-screen Show (4:3)</PresentationFormat>
  <Paragraphs>267</Paragraphs>
  <Slides>26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ＭＳ Ｐゴシック</vt:lpstr>
      <vt:lpstr>Arial</vt:lpstr>
      <vt:lpstr>Calibri</vt:lpstr>
      <vt:lpstr>Cambria Math</vt:lpstr>
      <vt:lpstr>ITC Stone Sans Std Semibold</vt:lpstr>
      <vt:lpstr>Times New Roman</vt:lpstr>
      <vt:lpstr>Blank Presentation</vt:lpstr>
      <vt:lpstr>On-The-Fly Curbside Parking Assignment </vt:lpstr>
      <vt:lpstr>Have You Ever Spent Hours Driving Around the Block for a Free Parking Space? </vt:lpstr>
      <vt:lpstr>Parking Infrastructure Solutions</vt:lpstr>
      <vt:lpstr>What Are We Trying to Achieve?</vt:lpstr>
      <vt:lpstr>Outline</vt:lpstr>
      <vt:lpstr>Free Parking System (FPS) </vt:lpstr>
      <vt:lpstr>FPS Design</vt:lpstr>
      <vt:lpstr>A Strawman Solution for Parking Space Assignment Algorithm </vt:lpstr>
      <vt:lpstr>A Strawman Solution for Parking Space Assignment Algorithm </vt:lpstr>
      <vt:lpstr>FPA Parking Assignment Algorithm </vt:lpstr>
      <vt:lpstr>FPA Parking Assignment Process</vt:lpstr>
      <vt:lpstr>FPA Parking Assignment Process</vt:lpstr>
      <vt:lpstr>FPA-1 Algorithm </vt:lpstr>
      <vt:lpstr>Outline</vt:lpstr>
      <vt:lpstr>Experiments</vt:lpstr>
      <vt:lpstr>Simulation Setup </vt:lpstr>
      <vt:lpstr>PowerPoint Presentation</vt:lpstr>
      <vt:lpstr>PowerPoint Presentation</vt:lpstr>
      <vt:lpstr>Travel Time Gain/Loss for All Drivers</vt:lpstr>
      <vt:lpstr>FPS Consistency over Time </vt:lpstr>
      <vt:lpstr>PowerPoint Presentation</vt:lpstr>
      <vt:lpstr>Conclusions</vt:lpstr>
      <vt:lpstr>Acknowledgment</vt:lpstr>
      <vt:lpstr>PowerPoint Presentation</vt:lpstr>
      <vt:lpstr>Related Work (1)</vt:lpstr>
      <vt:lpstr>Related Work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njit</dc:creator>
  <cp:lastModifiedBy>Administrator</cp:lastModifiedBy>
  <cp:revision>194</cp:revision>
  <dcterms:created xsi:type="dcterms:W3CDTF">2016-09-26T02:16:23Z</dcterms:created>
  <dcterms:modified xsi:type="dcterms:W3CDTF">2016-11-30T08:05:43Z</dcterms:modified>
</cp:coreProperties>
</file>